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8288000" cy="10287000"/>
  <p:notesSz cx="6858000" cy="9144000"/>
  <p:embeddedFontLst>
    <p:embeddedFont>
      <p:font typeface="Banburi Bold" panose="020B0604020202020204" charset="-34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loud Soft" panose="020B0604020202020204" charset="0"/>
      <p:regular r:id="rId40"/>
    </p:embeddedFont>
    <p:embeddedFont>
      <p:font typeface="Dumondi" panose="020B0604020202020204" charset="-34"/>
      <p:regular r:id="rId41"/>
    </p:embeddedFont>
    <p:embeddedFont>
      <p:font typeface="Dumondi Bold" panose="020B0604020202020204" charset="-34"/>
      <p:regular r:id="rId42"/>
    </p:embeddedFont>
    <p:embeddedFont>
      <p:font typeface="Montserrat Bold" panose="020B0604020202020204" charset="0"/>
      <p:regular r:id="rId43"/>
    </p:embeddedFont>
    <p:embeddedFont>
      <p:font typeface="Poppins Light" panose="00000400000000000000" pitchFamily="2" charset="0"/>
      <p:regular r:id="rId44"/>
      <p:italic r:id="rId45"/>
    </p:embeddedFont>
    <p:embeddedFont>
      <p:font typeface="Poppins Light Bold" panose="020B0604020202020204" charset="0"/>
      <p:regular r:id="rId46"/>
    </p:embeddedFont>
    <p:embeddedFont>
      <p:font typeface="Prompt" panose="00000500000000000000" pitchFamily="2" charset="-34"/>
      <p:regular r:id="rId47"/>
      <p:bold r:id="rId48"/>
      <p:italic r:id="rId49"/>
      <p:boldItalic r:id="rId50"/>
    </p:embeddedFont>
    <p:embeddedFont>
      <p:font typeface="Prompt Bold" panose="00000800000000000000" charset="-34"/>
      <p:regular r:id="rId51"/>
    </p:embeddedFont>
    <p:embeddedFont>
      <p:font typeface="Prompt Semi-Bold" panose="020B0604020202020204" charset="-34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2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5E5E5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19429" y="4896932"/>
            <a:ext cx="24726857" cy="5559351"/>
          </a:xfrm>
          <a:custGeom>
            <a:avLst/>
            <a:gdLst/>
            <a:ahLst/>
            <a:cxnLst/>
            <a:rect l="l" t="t" r="r" b="b"/>
            <a:pathLst>
              <a:path w="24726857" h="5559351">
                <a:moveTo>
                  <a:pt x="0" y="0"/>
                </a:moveTo>
                <a:lnTo>
                  <a:pt x="24726858" y="0"/>
                </a:lnTo>
                <a:lnTo>
                  <a:pt x="24726858" y="5559351"/>
                </a:lnTo>
                <a:lnTo>
                  <a:pt x="0" y="555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0" y="3796973"/>
            <a:ext cx="10693328" cy="6336787"/>
          </a:xfrm>
          <a:custGeom>
            <a:avLst/>
            <a:gdLst/>
            <a:ahLst/>
            <a:cxnLst/>
            <a:rect l="l" t="t" r="r" b="b"/>
            <a:pathLst>
              <a:path w="10693328" h="6336787">
                <a:moveTo>
                  <a:pt x="10693328" y="0"/>
                </a:moveTo>
                <a:lnTo>
                  <a:pt x="0" y="0"/>
                </a:lnTo>
                <a:lnTo>
                  <a:pt x="0" y="6336787"/>
                </a:lnTo>
                <a:lnTo>
                  <a:pt x="10693328" y="6336787"/>
                </a:lnTo>
                <a:lnTo>
                  <a:pt x="106933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V="1">
            <a:off x="9007887" y="-19050"/>
            <a:ext cx="9299163" cy="5510615"/>
          </a:xfrm>
          <a:custGeom>
            <a:avLst/>
            <a:gdLst/>
            <a:ahLst/>
            <a:cxnLst/>
            <a:rect l="l" t="t" r="r" b="b"/>
            <a:pathLst>
              <a:path w="9299163" h="5510615">
                <a:moveTo>
                  <a:pt x="0" y="5510615"/>
                </a:moveTo>
                <a:lnTo>
                  <a:pt x="9299163" y="5510615"/>
                </a:lnTo>
                <a:lnTo>
                  <a:pt x="9299163" y="0"/>
                </a:lnTo>
                <a:lnTo>
                  <a:pt x="0" y="0"/>
                </a:lnTo>
                <a:lnTo>
                  <a:pt x="0" y="551061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6465402" y="3898891"/>
            <a:ext cx="4227926" cy="1109830"/>
          </a:xfrm>
          <a:custGeom>
            <a:avLst/>
            <a:gdLst/>
            <a:ahLst/>
            <a:cxnLst/>
            <a:rect l="l" t="t" r="r" b="b"/>
            <a:pathLst>
              <a:path w="4227926" h="1109830">
                <a:moveTo>
                  <a:pt x="0" y="0"/>
                </a:moveTo>
                <a:lnTo>
                  <a:pt x="4227926" y="0"/>
                </a:lnTo>
                <a:lnTo>
                  <a:pt x="4227926" y="1109830"/>
                </a:lnTo>
                <a:lnTo>
                  <a:pt x="0" y="11098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917261" y="3397537"/>
            <a:ext cx="3298218" cy="942410"/>
            <a:chOff x="0" y="0"/>
            <a:chExt cx="1422307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22307" cy="406400"/>
            </a:xfrm>
            <a:custGeom>
              <a:avLst/>
              <a:gdLst/>
              <a:ahLst/>
              <a:cxnLst/>
              <a:rect l="l" t="t" r="r" b="b"/>
              <a:pathLst>
                <a:path w="1422307" h="406400">
                  <a:moveTo>
                    <a:pt x="1219107" y="0"/>
                  </a:moveTo>
                  <a:cubicBezTo>
                    <a:pt x="1331331" y="0"/>
                    <a:pt x="1422307" y="90976"/>
                    <a:pt x="1422307" y="203200"/>
                  </a:cubicBezTo>
                  <a:cubicBezTo>
                    <a:pt x="1422307" y="315424"/>
                    <a:pt x="1331331" y="406400"/>
                    <a:pt x="121910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9C179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42230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78474" y="458786"/>
            <a:ext cx="5421843" cy="542184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7"/>
              <a:stretch>
                <a:fillRect l="-73087" t="-12463" r="-15248" b="-28820"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 rot="2700000">
            <a:off x="10602010" y="5343448"/>
            <a:ext cx="1866338" cy="1866338"/>
            <a:chOff x="0" y="0"/>
            <a:chExt cx="649117" cy="6491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49117" cy="649117"/>
            </a:xfrm>
            <a:custGeom>
              <a:avLst/>
              <a:gdLst/>
              <a:ahLst/>
              <a:cxnLst/>
              <a:rect l="l" t="t" r="r" b="b"/>
              <a:pathLst>
                <a:path w="649117" h="649117">
                  <a:moveTo>
                    <a:pt x="0" y="0"/>
                  </a:moveTo>
                  <a:lnTo>
                    <a:pt x="649117" y="0"/>
                  </a:lnTo>
                  <a:lnTo>
                    <a:pt x="649117" y="649117"/>
                  </a:lnTo>
                  <a:lnTo>
                    <a:pt x="0" y="649117"/>
                  </a:lnTo>
                  <a:close/>
                </a:path>
              </a:pathLst>
            </a:custGeom>
            <a:gradFill rotWithShape="1">
              <a:gsLst>
                <a:gs pos="0">
                  <a:srgbClr val="3C4F75">
                    <a:alpha val="100000"/>
                  </a:srgbClr>
                </a:gs>
                <a:gs pos="100000">
                  <a:srgbClr val="2B3D56">
                    <a:alpha val="100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649117" cy="687217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marL="0" lvl="0" indent="0" algn="ctr">
                <a:lnSpc>
                  <a:spcPts val="228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719094" y="3397537"/>
            <a:ext cx="8978826" cy="8978826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 rot="-102000">
              <a:off x="179" y="179"/>
              <a:ext cx="812442" cy="812442"/>
            </a:xfrm>
            <a:custGeom>
              <a:avLst/>
              <a:gdLst/>
              <a:ahLst/>
              <a:cxnLst/>
              <a:rect l="l" t="t" r="r" b="b"/>
              <a:pathLst>
                <a:path w="812442" h="812442">
                  <a:moveTo>
                    <a:pt x="418277" y="0"/>
                  </a:moveTo>
                  <a:lnTo>
                    <a:pt x="812442" y="418277"/>
                  </a:lnTo>
                  <a:lnTo>
                    <a:pt x="394165" y="812442"/>
                  </a:lnTo>
                  <a:lnTo>
                    <a:pt x="0" y="394165"/>
                  </a:lnTo>
                  <a:lnTo>
                    <a:pt x="418277" y="0"/>
                  </a:lnTo>
                  <a:close/>
                </a:path>
              </a:pathLst>
            </a:custGeom>
            <a:blipFill>
              <a:blip r:embed="rId8"/>
              <a:stretch>
                <a:fillRect l="-41039" r="-36738"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6" name="Freeform 16"/>
          <p:cNvSpPr/>
          <p:nvPr/>
        </p:nvSpPr>
        <p:spPr>
          <a:xfrm>
            <a:off x="523597" y="8219037"/>
            <a:ext cx="1380552" cy="1394336"/>
          </a:xfrm>
          <a:custGeom>
            <a:avLst/>
            <a:gdLst/>
            <a:ahLst/>
            <a:cxnLst/>
            <a:rect l="l" t="t" r="r" b="b"/>
            <a:pathLst>
              <a:path w="1380552" h="1394336">
                <a:moveTo>
                  <a:pt x="0" y="0"/>
                </a:moveTo>
                <a:lnTo>
                  <a:pt x="1380552" y="0"/>
                </a:lnTo>
                <a:lnTo>
                  <a:pt x="1380552" y="1394337"/>
                </a:lnTo>
                <a:lnTo>
                  <a:pt x="0" y="13943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327" r="-2327" b="-3621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976964" y="3407062"/>
            <a:ext cx="3178812" cy="99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6"/>
              </a:lnSpc>
            </a:pPr>
            <a:r>
              <a:rPr lang="en-US" sz="6655" b="1" spc="133">
                <a:solidFill>
                  <a:srgbClr val="D9C179"/>
                </a:solidFill>
                <a:latin typeface="Prompt Bold"/>
                <a:ea typeface="Prompt Bold"/>
                <a:cs typeface="Prompt Bold"/>
                <a:sym typeface="Prompt Bold"/>
              </a:rPr>
              <a:t>๒๕๖๘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13873" y="1864465"/>
            <a:ext cx="9987715" cy="1665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146"/>
              </a:lnSpc>
            </a:pPr>
            <a:r>
              <a:rPr lang="en-US" sz="10955" b="1" spc="-438">
                <a:solidFill>
                  <a:srgbClr val="2B3C56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องค์กรคุณธรรม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3873" y="764918"/>
            <a:ext cx="10503058" cy="1099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4"/>
              </a:lnSpc>
            </a:pPr>
            <a:r>
              <a:rPr lang="en-US" sz="7353" b="1" spc="-294">
                <a:solidFill>
                  <a:srgbClr val="2B3C56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การประเมิน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92617" y="9063038"/>
            <a:ext cx="3915113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E9E9E9"/>
                </a:solidFill>
                <a:latin typeface="Prompt"/>
                <a:ea typeface="Prompt"/>
                <a:cs typeface="Prompt"/>
                <a:sym typeface="Prompt"/>
              </a:rPr>
              <a:t>สำนักงานปศุสัตว์เขต ๔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86572" y="3603002"/>
            <a:ext cx="5703388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0"/>
              </a:lnSpc>
            </a:pPr>
            <a:r>
              <a:rPr lang="en-US" sz="4600" b="1" spc="-184">
                <a:solidFill>
                  <a:srgbClr val="2B3C56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ประจำปีงบประมาณ พ.ศ.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707403" y="0"/>
            <a:ext cx="6580597" cy="6580597"/>
          </a:xfrm>
          <a:custGeom>
            <a:avLst/>
            <a:gdLst/>
            <a:ahLst/>
            <a:cxnLst/>
            <a:rect l="l" t="t" r="r" b="b"/>
            <a:pathLst>
              <a:path w="6580597" h="6580597">
                <a:moveTo>
                  <a:pt x="6580597" y="0"/>
                </a:moveTo>
                <a:lnTo>
                  <a:pt x="0" y="0"/>
                </a:lnTo>
                <a:lnTo>
                  <a:pt x="0" y="6580597"/>
                </a:lnTo>
                <a:lnTo>
                  <a:pt x="6580597" y="6580597"/>
                </a:lnTo>
                <a:lnTo>
                  <a:pt x="658059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21715" y="4325138"/>
            <a:ext cx="6580597" cy="6580597"/>
          </a:xfrm>
          <a:custGeom>
            <a:avLst/>
            <a:gdLst/>
            <a:ahLst/>
            <a:cxnLst/>
            <a:rect l="l" t="t" r="r" b="b"/>
            <a:pathLst>
              <a:path w="6580597" h="6580597">
                <a:moveTo>
                  <a:pt x="0" y="6580597"/>
                </a:moveTo>
                <a:lnTo>
                  <a:pt x="6580597" y="6580597"/>
                </a:lnTo>
                <a:lnTo>
                  <a:pt x="6580597" y="0"/>
                </a:lnTo>
                <a:lnTo>
                  <a:pt x="0" y="0"/>
                </a:lnTo>
                <a:lnTo>
                  <a:pt x="0" y="658059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05723" y="291349"/>
            <a:ext cx="8422274" cy="5111966"/>
            <a:chOff x="0" y="0"/>
            <a:chExt cx="18409251" cy="111736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409252" cy="11173640"/>
            </a:xfrm>
            <a:custGeom>
              <a:avLst/>
              <a:gdLst/>
              <a:ahLst/>
              <a:cxnLst/>
              <a:rect l="l" t="t" r="r" b="b"/>
              <a:pathLst>
                <a:path w="18409252" h="11173640">
                  <a:moveTo>
                    <a:pt x="18284791" y="59690"/>
                  </a:moveTo>
                  <a:cubicBezTo>
                    <a:pt x="18320352" y="59690"/>
                    <a:pt x="18349561" y="88900"/>
                    <a:pt x="18349561" y="124460"/>
                  </a:cubicBezTo>
                  <a:lnTo>
                    <a:pt x="18349561" y="11049181"/>
                  </a:lnTo>
                  <a:cubicBezTo>
                    <a:pt x="18349561" y="11084740"/>
                    <a:pt x="18320352" y="11113950"/>
                    <a:pt x="18284791" y="11113950"/>
                  </a:cubicBezTo>
                  <a:lnTo>
                    <a:pt x="124460" y="11113950"/>
                  </a:lnTo>
                  <a:cubicBezTo>
                    <a:pt x="88900" y="11113950"/>
                    <a:pt x="59690" y="11084740"/>
                    <a:pt x="59690" y="110491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284791" y="59690"/>
                  </a:lnTo>
                  <a:moveTo>
                    <a:pt x="182847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049181"/>
                  </a:lnTo>
                  <a:cubicBezTo>
                    <a:pt x="0" y="11117760"/>
                    <a:pt x="55880" y="11173640"/>
                    <a:pt x="124460" y="11173640"/>
                  </a:cubicBezTo>
                  <a:lnTo>
                    <a:pt x="18284791" y="11173640"/>
                  </a:lnTo>
                  <a:cubicBezTo>
                    <a:pt x="18353371" y="11173640"/>
                    <a:pt x="18409252" y="11117760"/>
                    <a:pt x="18409252" y="11049181"/>
                  </a:cubicBezTo>
                  <a:lnTo>
                    <a:pt x="18409252" y="124460"/>
                  </a:lnTo>
                  <a:cubicBezTo>
                    <a:pt x="18409252" y="55880"/>
                    <a:pt x="18353371" y="0"/>
                    <a:pt x="18284791" y="0"/>
                  </a:cubicBezTo>
                  <a:close/>
                </a:path>
              </a:pathLst>
            </a:custGeom>
            <a:solidFill>
              <a:srgbClr val="A87C2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02581" y="5181600"/>
            <a:ext cx="8649515" cy="4741794"/>
            <a:chOff x="0" y="0"/>
            <a:chExt cx="19497862" cy="106890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497863" cy="10689020"/>
            </a:xfrm>
            <a:custGeom>
              <a:avLst/>
              <a:gdLst/>
              <a:ahLst/>
              <a:cxnLst/>
              <a:rect l="l" t="t" r="r" b="b"/>
              <a:pathLst>
                <a:path w="19497863" h="10689020">
                  <a:moveTo>
                    <a:pt x="19373402" y="59690"/>
                  </a:moveTo>
                  <a:cubicBezTo>
                    <a:pt x="19408963" y="59690"/>
                    <a:pt x="19438172" y="88900"/>
                    <a:pt x="19438172" y="124460"/>
                  </a:cubicBezTo>
                  <a:lnTo>
                    <a:pt x="19438172" y="10564561"/>
                  </a:lnTo>
                  <a:cubicBezTo>
                    <a:pt x="19438172" y="10600120"/>
                    <a:pt x="19408963" y="10629330"/>
                    <a:pt x="19373402" y="10629330"/>
                  </a:cubicBezTo>
                  <a:lnTo>
                    <a:pt x="124460" y="10629330"/>
                  </a:lnTo>
                  <a:cubicBezTo>
                    <a:pt x="88900" y="10629330"/>
                    <a:pt x="59690" y="10600120"/>
                    <a:pt x="59690" y="1056456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373402" y="59690"/>
                  </a:lnTo>
                  <a:moveTo>
                    <a:pt x="1937340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564561"/>
                  </a:lnTo>
                  <a:cubicBezTo>
                    <a:pt x="0" y="10633140"/>
                    <a:pt x="55880" y="10689020"/>
                    <a:pt x="124460" y="10689020"/>
                  </a:cubicBezTo>
                  <a:lnTo>
                    <a:pt x="19373402" y="10689020"/>
                  </a:lnTo>
                  <a:cubicBezTo>
                    <a:pt x="19441982" y="10689020"/>
                    <a:pt x="19497863" y="10633140"/>
                    <a:pt x="19497863" y="10564561"/>
                  </a:cubicBezTo>
                  <a:lnTo>
                    <a:pt x="19497863" y="124460"/>
                  </a:lnTo>
                  <a:cubicBezTo>
                    <a:pt x="19497863" y="55880"/>
                    <a:pt x="19441982" y="0"/>
                    <a:pt x="19373402" y="0"/>
                  </a:cubicBezTo>
                  <a:close/>
                </a:path>
              </a:pathLst>
            </a:custGeom>
            <a:solidFill>
              <a:srgbClr val="A87C2D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907490" y="781770"/>
            <a:ext cx="8322411" cy="5017056"/>
          </a:xfrm>
          <a:custGeom>
            <a:avLst/>
            <a:gdLst/>
            <a:ahLst/>
            <a:cxnLst/>
            <a:rect l="l" t="t" r="r" b="b"/>
            <a:pathLst>
              <a:path w="8322411" h="5017056">
                <a:moveTo>
                  <a:pt x="0" y="0"/>
                </a:moveTo>
                <a:lnTo>
                  <a:pt x="8322411" y="0"/>
                </a:lnTo>
                <a:lnTo>
                  <a:pt x="8322411" y="5017056"/>
                </a:lnTo>
                <a:lnTo>
                  <a:pt x="0" y="5017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12218" y="4325138"/>
            <a:ext cx="8668179" cy="5102545"/>
          </a:xfrm>
          <a:custGeom>
            <a:avLst/>
            <a:gdLst/>
            <a:ahLst/>
            <a:cxnLst/>
            <a:rect l="l" t="t" r="r" b="b"/>
            <a:pathLst>
              <a:path w="8668179" h="5102545">
                <a:moveTo>
                  <a:pt x="0" y="0"/>
                </a:moveTo>
                <a:lnTo>
                  <a:pt x="8668179" y="0"/>
                </a:lnTo>
                <a:lnTo>
                  <a:pt x="8668179" y="5102545"/>
                </a:lnTo>
                <a:lnTo>
                  <a:pt x="0" y="51025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5E5E5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55542" y="7354085"/>
            <a:ext cx="24726857" cy="5559351"/>
          </a:xfrm>
          <a:custGeom>
            <a:avLst/>
            <a:gdLst/>
            <a:ahLst/>
            <a:cxnLst/>
            <a:rect l="l" t="t" r="r" b="b"/>
            <a:pathLst>
              <a:path w="24726857" h="5559351">
                <a:moveTo>
                  <a:pt x="0" y="0"/>
                </a:moveTo>
                <a:lnTo>
                  <a:pt x="24726857" y="0"/>
                </a:lnTo>
                <a:lnTo>
                  <a:pt x="24726857" y="5559351"/>
                </a:lnTo>
                <a:lnTo>
                  <a:pt x="0" y="555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0" y="3796973"/>
            <a:ext cx="10693328" cy="6336787"/>
          </a:xfrm>
          <a:custGeom>
            <a:avLst/>
            <a:gdLst/>
            <a:ahLst/>
            <a:cxnLst/>
            <a:rect l="l" t="t" r="r" b="b"/>
            <a:pathLst>
              <a:path w="10693328" h="6336787">
                <a:moveTo>
                  <a:pt x="10693328" y="0"/>
                </a:moveTo>
                <a:lnTo>
                  <a:pt x="0" y="0"/>
                </a:lnTo>
                <a:lnTo>
                  <a:pt x="0" y="6336787"/>
                </a:lnTo>
                <a:lnTo>
                  <a:pt x="10693328" y="6336787"/>
                </a:lnTo>
                <a:lnTo>
                  <a:pt x="106933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V="1">
            <a:off x="9007887" y="-19050"/>
            <a:ext cx="9299163" cy="5510615"/>
          </a:xfrm>
          <a:custGeom>
            <a:avLst/>
            <a:gdLst/>
            <a:ahLst/>
            <a:cxnLst/>
            <a:rect l="l" t="t" r="r" b="b"/>
            <a:pathLst>
              <a:path w="9299163" h="5510615">
                <a:moveTo>
                  <a:pt x="0" y="5510615"/>
                </a:moveTo>
                <a:lnTo>
                  <a:pt x="9299163" y="5510615"/>
                </a:lnTo>
                <a:lnTo>
                  <a:pt x="9299163" y="0"/>
                </a:lnTo>
                <a:lnTo>
                  <a:pt x="0" y="0"/>
                </a:lnTo>
                <a:lnTo>
                  <a:pt x="0" y="551061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523597" y="8219037"/>
            <a:ext cx="1380552" cy="1394336"/>
          </a:xfrm>
          <a:custGeom>
            <a:avLst/>
            <a:gdLst/>
            <a:ahLst/>
            <a:cxnLst/>
            <a:rect l="l" t="t" r="r" b="b"/>
            <a:pathLst>
              <a:path w="1380552" h="1394336">
                <a:moveTo>
                  <a:pt x="0" y="0"/>
                </a:moveTo>
                <a:lnTo>
                  <a:pt x="1380552" y="0"/>
                </a:lnTo>
                <a:lnTo>
                  <a:pt x="1380552" y="1394337"/>
                </a:lnTo>
                <a:lnTo>
                  <a:pt x="0" y="1394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27" r="-2327" b="-362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92617" y="9063038"/>
            <a:ext cx="3915113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E9E9E9"/>
                </a:solidFill>
                <a:latin typeface="Prompt"/>
                <a:ea typeface="Prompt"/>
                <a:cs typeface="Prompt"/>
                <a:sym typeface="Prompt"/>
              </a:rPr>
              <a:t>สำนักงานปศุสัตว์เขต ๔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517518" y="3771603"/>
            <a:ext cx="12360601" cy="309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51"/>
              </a:lnSpc>
              <a:spcBef>
                <a:spcPct val="0"/>
              </a:spcBef>
            </a:pPr>
            <a:r>
              <a:rPr lang="en-US" sz="18108" b="1">
                <a:solidFill>
                  <a:srgbClr val="2B3C56"/>
                </a:solidFill>
                <a:latin typeface="Dumondi Bold"/>
                <a:ea typeface="Dumondi Bold"/>
                <a:cs typeface="Dumondi Bold"/>
                <a:sym typeface="Dumondi Bold"/>
              </a:rPr>
              <a:t>ด้านวินัย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1710" y="5631192"/>
            <a:ext cx="6313937" cy="4304770"/>
            <a:chOff x="0" y="0"/>
            <a:chExt cx="5221479" cy="35599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21479" cy="3559945"/>
            </a:xfrm>
            <a:custGeom>
              <a:avLst/>
              <a:gdLst/>
              <a:ahLst/>
              <a:cxnLst/>
              <a:rect l="l" t="t" r="r" b="b"/>
              <a:pathLst>
                <a:path w="5221479" h="3559945">
                  <a:moveTo>
                    <a:pt x="4386042" y="3559945"/>
                  </a:moveTo>
                  <a:lnTo>
                    <a:pt x="835437" y="3559945"/>
                  </a:lnTo>
                  <a:cubicBezTo>
                    <a:pt x="373858" y="3559945"/>
                    <a:pt x="0" y="3432499"/>
                    <a:pt x="0" y="3275149"/>
                  </a:cubicBezTo>
                  <a:lnTo>
                    <a:pt x="0" y="284796"/>
                  </a:lnTo>
                  <a:cubicBezTo>
                    <a:pt x="0" y="127446"/>
                    <a:pt x="373858" y="0"/>
                    <a:pt x="835437" y="0"/>
                  </a:cubicBezTo>
                  <a:lnTo>
                    <a:pt x="4386042" y="0"/>
                  </a:lnTo>
                  <a:cubicBezTo>
                    <a:pt x="4847621" y="0"/>
                    <a:pt x="5221479" y="127446"/>
                    <a:pt x="5221479" y="284796"/>
                  </a:cubicBezTo>
                  <a:lnTo>
                    <a:pt x="5221479" y="3275149"/>
                  </a:lnTo>
                  <a:cubicBezTo>
                    <a:pt x="5221479" y="3432499"/>
                    <a:pt x="4847621" y="3559945"/>
                    <a:pt x="4386042" y="3559945"/>
                  </a:cubicBezTo>
                  <a:close/>
                </a:path>
              </a:pathLst>
            </a:custGeom>
            <a:blipFill>
              <a:blip r:embed="rId2"/>
              <a:stretch>
                <a:fillRect l="-12644" r="-12644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4" name="TextBox 4"/>
          <p:cNvSpPr txBox="1"/>
          <p:nvPr/>
        </p:nvSpPr>
        <p:spPr>
          <a:xfrm>
            <a:off x="772880" y="2851116"/>
            <a:ext cx="15381520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 dirty="0" err="1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รายละเอียด</a:t>
            </a:r>
            <a:r>
              <a:rPr lang="en-US" sz="3332" spc="49" dirty="0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 : </a:t>
            </a:r>
            <a:r>
              <a:rPr lang="en-US" sz="3332" spc="49" dirty="0" err="1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สำนักงานปศุสัตว์เขต</a:t>
            </a:r>
            <a:r>
              <a:rPr lang="en-US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๔ </a:t>
            </a:r>
            <a:r>
              <a:rPr lang="en-US" sz="3332" spc="49" dirty="0" err="1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มีการประชาสัมพันธ์และส่งเสริมให้ดำเนินกิจกรรม</a:t>
            </a:r>
            <a:r>
              <a:rPr lang="en-US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๕ส </a:t>
            </a:r>
          </a:p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                    </a:t>
            </a:r>
            <a:r>
              <a:rPr lang="en-US" sz="3332" spc="49" dirty="0" err="1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ภายในหน่วยงาน</a:t>
            </a:r>
            <a:r>
              <a:rPr lang="en-US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</a:t>
            </a:r>
            <a:r>
              <a:rPr lang="en-US" sz="3332" spc="49" dirty="0" err="1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โดยส่งเสริมให้ดำเนินกิจกรรมอย่างเป็นประจำทุกเดือน</a:t>
            </a:r>
            <a:r>
              <a:rPr lang="en-US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</a:t>
            </a:r>
          </a:p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                    </a:t>
            </a:r>
            <a:r>
              <a:rPr lang="en-US" sz="3332" spc="49" dirty="0" err="1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เพื่อสร้างวินัยให้กับบุคลากรในการรักษาสภาพแวดล้อม</a:t>
            </a:r>
            <a:r>
              <a:rPr lang="en-US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</a:t>
            </a:r>
            <a:r>
              <a:rPr lang="en-US" sz="3332" spc="49" dirty="0" err="1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และสถานที่ทำงานให้น่าอยู่</a:t>
            </a:r>
            <a:endParaRPr lang="en-US" sz="3332" spc="49" dirty="0">
              <a:solidFill>
                <a:srgbClr val="3C4F75"/>
              </a:solidFill>
              <a:latin typeface="Dumondi"/>
              <a:ea typeface="Dumondi"/>
              <a:cs typeface="Dumondi"/>
              <a:sym typeface="Dumondi"/>
            </a:endParaRPr>
          </a:p>
        </p:txBody>
      </p:sp>
      <p:sp>
        <p:nvSpPr>
          <p:cNvPr id="5" name="Freeform 5"/>
          <p:cNvSpPr/>
          <p:nvPr/>
        </p:nvSpPr>
        <p:spPr>
          <a:xfrm flipV="1">
            <a:off x="10087710" y="0"/>
            <a:ext cx="9680690" cy="5736705"/>
          </a:xfrm>
          <a:custGeom>
            <a:avLst/>
            <a:gdLst/>
            <a:ahLst/>
            <a:cxnLst/>
            <a:rect l="l" t="t" r="r" b="b"/>
            <a:pathLst>
              <a:path w="9680690" h="5736705">
                <a:moveTo>
                  <a:pt x="0" y="5736705"/>
                </a:moveTo>
                <a:lnTo>
                  <a:pt x="9680689" y="5736705"/>
                </a:lnTo>
                <a:lnTo>
                  <a:pt x="9680689" y="0"/>
                </a:lnTo>
                <a:lnTo>
                  <a:pt x="0" y="0"/>
                </a:lnTo>
                <a:lnTo>
                  <a:pt x="0" y="573670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>
            <a:off x="3250963" y="5577250"/>
            <a:ext cx="6472173" cy="4412654"/>
            <a:chOff x="0" y="0"/>
            <a:chExt cx="5221479" cy="3559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21479" cy="3559945"/>
            </a:xfrm>
            <a:custGeom>
              <a:avLst/>
              <a:gdLst/>
              <a:ahLst/>
              <a:cxnLst/>
              <a:rect l="l" t="t" r="r" b="b"/>
              <a:pathLst>
                <a:path w="5221479" h="3559945">
                  <a:moveTo>
                    <a:pt x="4386042" y="3559945"/>
                  </a:moveTo>
                  <a:lnTo>
                    <a:pt x="835437" y="3559945"/>
                  </a:lnTo>
                  <a:cubicBezTo>
                    <a:pt x="373858" y="3559945"/>
                    <a:pt x="0" y="3432499"/>
                    <a:pt x="0" y="3275149"/>
                  </a:cubicBezTo>
                  <a:lnTo>
                    <a:pt x="0" y="284796"/>
                  </a:lnTo>
                  <a:cubicBezTo>
                    <a:pt x="0" y="127446"/>
                    <a:pt x="373858" y="0"/>
                    <a:pt x="835437" y="0"/>
                  </a:cubicBezTo>
                  <a:lnTo>
                    <a:pt x="4386042" y="0"/>
                  </a:lnTo>
                  <a:cubicBezTo>
                    <a:pt x="4847621" y="0"/>
                    <a:pt x="5221479" y="127446"/>
                    <a:pt x="5221479" y="284796"/>
                  </a:cubicBezTo>
                  <a:lnTo>
                    <a:pt x="5221479" y="3275149"/>
                  </a:lnTo>
                  <a:cubicBezTo>
                    <a:pt x="5221479" y="3432499"/>
                    <a:pt x="4847621" y="3559945"/>
                    <a:pt x="4386042" y="3559945"/>
                  </a:cubicBezTo>
                  <a:close/>
                </a:path>
              </a:pathLst>
            </a:custGeom>
            <a:blipFill>
              <a:blip r:embed="rId5"/>
              <a:stretch>
                <a:fillRect l="-10295" r="-10295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flipH="1">
            <a:off x="-6429727" y="4550295"/>
            <a:ext cx="9680690" cy="5736705"/>
          </a:xfrm>
          <a:custGeom>
            <a:avLst/>
            <a:gdLst/>
            <a:ahLst/>
            <a:cxnLst/>
            <a:rect l="l" t="t" r="r" b="b"/>
            <a:pathLst>
              <a:path w="9680690" h="5736705">
                <a:moveTo>
                  <a:pt x="9680690" y="0"/>
                </a:moveTo>
                <a:lnTo>
                  <a:pt x="0" y="0"/>
                </a:lnTo>
                <a:lnTo>
                  <a:pt x="0" y="5736705"/>
                </a:lnTo>
                <a:lnTo>
                  <a:pt x="9680690" y="5736705"/>
                </a:lnTo>
                <a:lnTo>
                  <a:pt x="968069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TextBox 9"/>
          <p:cNvSpPr txBox="1"/>
          <p:nvPr/>
        </p:nvSpPr>
        <p:spPr>
          <a:xfrm>
            <a:off x="741353" y="26362"/>
            <a:ext cx="6685137" cy="2206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31"/>
              </a:lnSpc>
              <a:spcBef>
                <a:spcPct val="0"/>
              </a:spcBef>
            </a:pPr>
            <a:r>
              <a:rPr lang="en-US" sz="12879" b="1">
                <a:solidFill>
                  <a:srgbClr val="2B3C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ด้านวินัย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2023" y="2225859"/>
            <a:ext cx="7154267" cy="556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5"/>
              </a:lnSpc>
              <a:spcBef>
                <a:spcPct val="0"/>
              </a:spcBef>
            </a:pPr>
            <a:r>
              <a:rPr lang="en-US" sz="3232" spc="48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๒) โครงการ/กิจกรรม :</a:t>
            </a:r>
            <a:r>
              <a:rPr lang="en-US" sz="3232" spc="48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การดำเนินกิจกรรม ๕ส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67142" y="4823872"/>
            <a:ext cx="2639814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5"/>
              </a:lnSpc>
              <a:spcBef>
                <a:spcPct val="0"/>
              </a:spcBef>
            </a:pPr>
            <a:r>
              <a:rPr lang="en-US" sz="3332" u="sng" spc="49" dirty="0" err="1">
                <a:latin typeface="Dumondi"/>
                <a:ea typeface="Dumondi"/>
                <a:cs typeface="Dumondi"/>
                <a:sym typeface="Dumondi"/>
              </a:rPr>
              <a:t>ก่อนทำกิจกรรม</a:t>
            </a:r>
            <a:r>
              <a:rPr lang="en-US" sz="3332" u="sng" spc="49" dirty="0">
                <a:latin typeface="Dumondi"/>
                <a:ea typeface="Dumondi"/>
                <a:cs typeface="Dumondi"/>
                <a:sym typeface="Dumondi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125915" y="4836524"/>
            <a:ext cx="262552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5"/>
              </a:lnSpc>
              <a:spcBef>
                <a:spcPct val="0"/>
              </a:spcBef>
            </a:pPr>
            <a:r>
              <a:rPr lang="en-US" sz="3332" u="sng" spc="49" dirty="0" err="1">
                <a:latin typeface="Dumondi"/>
                <a:ea typeface="Dumondi"/>
                <a:cs typeface="Dumondi"/>
                <a:sym typeface="Dumondi"/>
              </a:rPr>
              <a:t>หลังทำกิจกรรม</a:t>
            </a:r>
            <a:r>
              <a:rPr lang="en-US" sz="3332" u="sng" spc="49" dirty="0">
                <a:latin typeface="Dumondi"/>
                <a:ea typeface="Dumondi"/>
                <a:cs typeface="Dumondi"/>
                <a:sym typeface="Dumondi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4272575" y="0"/>
            <a:ext cx="9680690" cy="5736705"/>
          </a:xfrm>
          <a:custGeom>
            <a:avLst/>
            <a:gdLst/>
            <a:ahLst/>
            <a:cxnLst/>
            <a:rect l="l" t="t" r="r" b="b"/>
            <a:pathLst>
              <a:path w="9680690" h="5736705">
                <a:moveTo>
                  <a:pt x="0" y="5736705"/>
                </a:moveTo>
                <a:lnTo>
                  <a:pt x="9680690" y="5736705"/>
                </a:lnTo>
                <a:lnTo>
                  <a:pt x="9680690" y="0"/>
                </a:lnTo>
                <a:lnTo>
                  <a:pt x="0" y="0"/>
                </a:lnTo>
                <a:lnTo>
                  <a:pt x="0" y="57367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>
            <a:off x="2244173" y="1904604"/>
            <a:ext cx="6472173" cy="3832101"/>
            <a:chOff x="0" y="0"/>
            <a:chExt cx="5221479" cy="30915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21479" cy="3091579"/>
            </a:xfrm>
            <a:custGeom>
              <a:avLst/>
              <a:gdLst/>
              <a:ahLst/>
              <a:cxnLst/>
              <a:rect l="l" t="t" r="r" b="b"/>
              <a:pathLst>
                <a:path w="5221479" h="3091579">
                  <a:moveTo>
                    <a:pt x="4386042" y="3091579"/>
                  </a:moveTo>
                  <a:lnTo>
                    <a:pt x="835437" y="3091579"/>
                  </a:lnTo>
                  <a:cubicBezTo>
                    <a:pt x="373858" y="3091579"/>
                    <a:pt x="0" y="2980900"/>
                    <a:pt x="0" y="2844253"/>
                  </a:cubicBezTo>
                  <a:lnTo>
                    <a:pt x="0" y="247326"/>
                  </a:lnTo>
                  <a:cubicBezTo>
                    <a:pt x="0" y="110679"/>
                    <a:pt x="373858" y="0"/>
                    <a:pt x="835437" y="0"/>
                  </a:cubicBezTo>
                  <a:lnTo>
                    <a:pt x="4386042" y="0"/>
                  </a:lnTo>
                  <a:cubicBezTo>
                    <a:pt x="4847621" y="0"/>
                    <a:pt x="5221479" y="110679"/>
                    <a:pt x="5221479" y="247326"/>
                  </a:cubicBezTo>
                  <a:lnTo>
                    <a:pt x="5221479" y="2844253"/>
                  </a:lnTo>
                  <a:cubicBezTo>
                    <a:pt x="5221479" y="2980900"/>
                    <a:pt x="4847621" y="3091579"/>
                    <a:pt x="4386042" y="3091579"/>
                  </a:cubicBezTo>
                  <a:close/>
                </a:path>
              </a:pathLst>
            </a:custGeom>
            <a:blipFill>
              <a:blip r:embed="rId4"/>
              <a:stretch>
                <a:fillRect l="-2177" r="-2177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5" name="Freeform 5"/>
          <p:cNvSpPr/>
          <p:nvPr/>
        </p:nvSpPr>
        <p:spPr>
          <a:xfrm flipH="1" flipV="1">
            <a:off x="-636810" y="33988"/>
            <a:ext cx="5207680" cy="3086032"/>
          </a:xfrm>
          <a:custGeom>
            <a:avLst/>
            <a:gdLst/>
            <a:ahLst/>
            <a:cxnLst/>
            <a:rect l="l" t="t" r="r" b="b"/>
            <a:pathLst>
              <a:path w="5207680" h="3086032">
                <a:moveTo>
                  <a:pt x="5207680" y="3086032"/>
                </a:moveTo>
                <a:lnTo>
                  <a:pt x="0" y="3086032"/>
                </a:lnTo>
                <a:lnTo>
                  <a:pt x="0" y="0"/>
                </a:lnTo>
                <a:lnTo>
                  <a:pt x="5207680" y="0"/>
                </a:lnTo>
                <a:lnTo>
                  <a:pt x="5207680" y="30860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6" name="Group 6"/>
          <p:cNvGrpSpPr/>
          <p:nvPr/>
        </p:nvGrpSpPr>
        <p:grpSpPr>
          <a:xfrm>
            <a:off x="2244173" y="6060555"/>
            <a:ext cx="6472173" cy="3832101"/>
            <a:chOff x="0" y="0"/>
            <a:chExt cx="5221479" cy="30915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21479" cy="3091579"/>
            </a:xfrm>
            <a:custGeom>
              <a:avLst/>
              <a:gdLst/>
              <a:ahLst/>
              <a:cxnLst/>
              <a:rect l="l" t="t" r="r" b="b"/>
              <a:pathLst>
                <a:path w="5221479" h="3091579">
                  <a:moveTo>
                    <a:pt x="4386042" y="3091579"/>
                  </a:moveTo>
                  <a:lnTo>
                    <a:pt x="835437" y="3091579"/>
                  </a:lnTo>
                  <a:cubicBezTo>
                    <a:pt x="373858" y="3091579"/>
                    <a:pt x="0" y="2980900"/>
                    <a:pt x="0" y="2844253"/>
                  </a:cubicBezTo>
                  <a:lnTo>
                    <a:pt x="0" y="247326"/>
                  </a:lnTo>
                  <a:cubicBezTo>
                    <a:pt x="0" y="110679"/>
                    <a:pt x="373858" y="0"/>
                    <a:pt x="835437" y="0"/>
                  </a:cubicBezTo>
                  <a:lnTo>
                    <a:pt x="4386042" y="0"/>
                  </a:lnTo>
                  <a:cubicBezTo>
                    <a:pt x="4847621" y="0"/>
                    <a:pt x="5221479" y="110679"/>
                    <a:pt x="5221479" y="247326"/>
                  </a:cubicBezTo>
                  <a:lnTo>
                    <a:pt x="5221479" y="2844253"/>
                  </a:lnTo>
                  <a:cubicBezTo>
                    <a:pt x="5221479" y="2980900"/>
                    <a:pt x="4847621" y="3091579"/>
                    <a:pt x="4386042" y="3091579"/>
                  </a:cubicBezTo>
                  <a:close/>
                </a:path>
              </a:pathLst>
            </a:custGeom>
            <a:blipFill>
              <a:blip r:embed="rId5"/>
              <a:stretch>
                <a:fillRect l="-2133" r="-2133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9648305" y="1904604"/>
            <a:ext cx="6472173" cy="3832101"/>
            <a:chOff x="0" y="0"/>
            <a:chExt cx="5221479" cy="309157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1479" cy="3091579"/>
            </a:xfrm>
            <a:custGeom>
              <a:avLst/>
              <a:gdLst/>
              <a:ahLst/>
              <a:cxnLst/>
              <a:rect l="l" t="t" r="r" b="b"/>
              <a:pathLst>
                <a:path w="5221479" h="3091579">
                  <a:moveTo>
                    <a:pt x="4386042" y="3091579"/>
                  </a:moveTo>
                  <a:lnTo>
                    <a:pt x="835437" y="3091579"/>
                  </a:lnTo>
                  <a:cubicBezTo>
                    <a:pt x="373858" y="3091579"/>
                    <a:pt x="0" y="2980900"/>
                    <a:pt x="0" y="2844253"/>
                  </a:cubicBezTo>
                  <a:lnTo>
                    <a:pt x="0" y="247326"/>
                  </a:lnTo>
                  <a:cubicBezTo>
                    <a:pt x="0" y="110679"/>
                    <a:pt x="373858" y="0"/>
                    <a:pt x="835437" y="0"/>
                  </a:cubicBezTo>
                  <a:lnTo>
                    <a:pt x="4386042" y="0"/>
                  </a:lnTo>
                  <a:cubicBezTo>
                    <a:pt x="4847621" y="0"/>
                    <a:pt x="5221479" y="110679"/>
                    <a:pt x="5221479" y="247326"/>
                  </a:cubicBezTo>
                  <a:lnTo>
                    <a:pt x="5221479" y="2844253"/>
                  </a:lnTo>
                  <a:cubicBezTo>
                    <a:pt x="5221479" y="2980900"/>
                    <a:pt x="4847621" y="3091579"/>
                    <a:pt x="4386042" y="3091579"/>
                  </a:cubicBezTo>
                  <a:close/>
                </a:path>
              </a:pathLst>
            </a:custGeom>
            <a:blipFill>
              <a:blip r:embed="rId6"/>
              <a:stretch>
                <a:fillRect l="-2362" r="-2362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9648305" y="6060555"/>
            <a:ext cx="6472173" cy="3832101"/>
            <a:chOff x="0" y="0"/>
            <a:chExt cx="5221479" cy="30915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21479" cy="3091579"/>
            </a:xfrm>
            <a:custGeom>
              <a:avLst/>
              <a:gdLst/>
              <a:ahLst/>
              <a:cxnLst/>
              <a:rect l="l" t="t" r="r" b="b"/>
              <a:pathLst>
                <a:path w="5221479" h="3091579">
                  <a:moveTo>
                    <a:pt x="4386042" y="3091579"/>
                  </a:moveTo>
                  <a:lnTo>
                    <a:pt x="835437" y="3091579"/>
                  </a:lnTo>
                  <a:cubicBezTo>
                    <a:pt x="373858" y="3091579"/>
                    <a:pt x="0" y="2980900"/>
                    <a:pt x="0" y="2844253"/>
                  </a:cubicBezTo>
                  <a:lnTo>
                    <a:pt x="0" y="247326"/>
                  </a:lnTo>
                  <a:cubicBezTo>
                    <a:pt x="0" y="110679"/>
                    <a:pt x="373858" y="0"/>
                    <a:pt x="835437" y="0"/>
                  </a:cubicBezTo>
                  <a:lnTo>
                    <a:pt x="4386042" y="0"/>
                  </a:lnTo>
                  <a:cubicBezTo>
                    <a:pt x="4847621" y="0"/>
                    <a:pt x="5221479" y="110679"/>
                    <a:pt x="5221479" y="247326"/>
                  </a:cubicBezTo>
                  <a:lnTo>
                    <a:pt x="5221479" y="2844253"/>
                  </a:lnTo>
                  <a:cubicBezTo>
                    <a:pt x="5221479" y="2980900"/>
                    <a:pt x="4847621" y="3091579"/>
                    <a:pt x="4386042" y="3091579"/>
                  </a:cubicBezTo>
                  <a:close/>
                </a:path>
              </a:pathLst>
            </a:custGeom>
            <a:blipFill>
              <a:blip r:embed="rId7"/>
              <a:stretch>
                <a:fillRect l="-2797" r="-2797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</p:sp>
      </p:grpSp>
      <p:sp>
        <p:nvSpPr>
          <p:cNvPr id="12" name="TextBox 12"/>
          <p:cNvSpPr txBox="1"/>
          <p:nvPr/>
        </p:nvSpPr>
        <p:spPr>
          <a:xfrm>
            <a:off x="4160353" y="1004423"/>
            <a:ext cx="2639814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5"/>
              </a:lnSpc>
              <a:spcBef>
                <a:spcPct val="0"/>
              </a:spcBef>
            </a:pPr>
            <a:r>
              <a:rPr lang="en-US" sz="3332" u="sng" spc="49" dirty="0" err="1">
                <a:latin typeface="Dumondi"/>
                <a:ea typeface="Dumondi"/>
                <a:cs typeface="Dumondi"/>
                <a:sym typeface="Dumondi"/>
              </a:rPr>
              <a:t>ก่อนทำกิจกรรม</a:t>
            </a:r>
            <a:r>
              <a:rPr lang="en-US" sz="3332" u="sng" spc="49" dirty="0">
                <a:latin typeface="Dumondi"/>
                <a:ea typeface="Dumondi"/>
                <a:cs typeface="Dumondi"/>
                <a:sym typeface="Dumondi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647048" y="1004423"/>
            <a:ext cx="262552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5"/>
              </a:lnSpc>
              <a:spcBef>
                <a:spcPct val="0"/>
              </a:spcBef>
            </a:pPr>
            <a:r>
              <a:rPr lang="en-US" sz="3332" u="sng" spc="49" dirty="0" err="1">
                <a:latin typeface="Dumondi"/>
                <a:ea typeface="Dumondi"/>
                <a:cs typeface="Dumondi"/>
                <a:sym typeface="Dumondi"/>
              </a:rPr>
              <a:t>หลังทำกิจกรรม</a:t>
            </a:r>
            <a:r>
              <a:rPr lang="en-US" sz="3332" u="sng" spc="49" dirty="0">
                <a:latin typeface="Dumondi"/>
                <a:ea typeface="Dumondi"/>
                <a:cs typeface="Dumondi"/>
                <a:sym typeface="Dumondi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5E5E5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55542" y="7354085"/>
            <a:ext cx="24726857" cy="5559351"/>
          </a:xfrm>
          <a:custGeom>
            <a:avLst/>
            <a:gdLst/>
            <a:ahLst/>
            <a:cxnLst/>
            <a:rect l="l" t="t" r="r" b="b"/>
            <a:pathLst>
              <a:path w="24726857" h="5559351">
                <a:moveTo>
                  <a:pt x="0" y="0"/>
                </a:moveTo>
                <a:lnTo>
                  <a:pt x="24726857" y="0"/>
                </a:lnTo>
                <a:lnTo>
                  <a:pt x="24726857" y="5559351"/>
                </a:lnTo>
                <a:lnTo>
                  <a:pt x="0" y="555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0" y="3796973"/>
            <a:ext cx="10693328" cy="6336787"/>
          </a:xfrm>
          <a:custGeom>
            <a:avLst/>
            <a:gdLst/>
            <a:ahLst/>
            <a:cxnLst/>
            <a:rect l="l" t="t" r="r" b="b"/>
            <a:pathLst>
              <a:path w="10693328" h="6336787">
                <a:moveTo>
                  <a:pt x="10693328" y="0"/>
                </a:moveTo>
                <a:lnTo>
                  <a:pt x="0" y="0"/>
                </a:lnTo>
                <a:lnTo>
                  <a:pt x="0" y="6336787"/>
                </a:lnTo>
                <a:lnTo>
                  <a:pt x="10693328" y="6336787"/>
                </a:lnTo>
                <a:lnTo>
                  <a:pt x="106933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V="1">
            <a:off x="9007887" y="-19050"/>
            <a:ext cx="9299163" cy="5510615"/>
          </a:xfrm>
          <a:custGeom>
            <a:avLst/>
            <a:gdLst/>
            <a:ahLst/>
            <a:cxnLst/>
            <a:rect l="l" t="t" r="r" b="b"/>
            <a:pathLst>
              <a:path w="9299163" h="5510615">
                <a:moveTo>
                  <a:pt x="0" y="5510615"/>
                </a:moveTo>
                <a:lnTo>
                  <a:pt x="9299163" y="5510615"/>
                </a:lnTo>
                <a:lnTo>
                  <a:pt x="9299163" y="0"/>
                </a:lnTo>
                <a:lnTo>
                  <a:pt x="0" y="0"/>
                </a:lnTo>
                <a:lnTo>
                  <a:pt x="0" y="551061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523597" y="8219037"/>
            <a:ext cx="1380552" cy="1394336"/>
          </a:xfrm>
          <a:custGeom>
            <a:avLst/>
            <a:gdLst/>
            <a:ahLst/>
            <a:cxnLst/>
            <a:rect l="l" t="t" r="r" b="b"/>
            <a:pathLst>
              <a:path w="1380552" h="1394336">
                <a:moveTo>
                  <a:pt x="0" y="0"/>
                </a:moveTo>
                <a:lnTo>
                  <a:pt x="1380552" y="0"/>
                </a:lnTo>
                <a:lnTo>
                  <a:pt x="1380552" y="1394337"/>
                </a:lnTo>
                <a:lnTo>
                  <a:pt x="0" y="1394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27" r="-2327" b="-362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92617" y="9063038"/>
            <a:ext cx="3915113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E9E9E9"/>
                </a:solidFill>
                <a:latin typeface="Prompt"/>
                <a:ea typeface="Prompt"/>
                <a:cs typeface="Prompt"/>
                <a:sym typeface="Prompt"/>
              </a:rPr>
              <a:t>สำนักงานปศุสัตว์เขต ๔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50174" y="3868342"/>
            <a:ext cx="12360601" cy="309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51"/>
              </a:lnSpc>
              <a:spcBef>
                <a:spcPct val="0"/>
              </a:spcBef>
            </a:pPr>
            <a:r>
              <a:rPr lang="en-US" sz="18108" b="1">
                <a:solidFill>
                  <a:srgbClr val="2B3C56"/>
                </a:solidFill>
                <a:latin typeface="Dumondi Bold"/>
                <a:ea typeface="Dumondi Bold"/>
                <a:cs typeface="Dumondi Bold"/>
                <a:sym typeface="Dumondi Bold"/>
              </a:rPr>
              <a:t>ด้านสุจริต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18334" y="2713557"/>
            <a:ext cx="15369665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 dirty="0" err="1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รายละเอียด</a:t>
            </a:r>
            <a:r>
              <a:rPr lang="en-US" sz="3332" spc="49" dirty="0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 : </a:t>
            </a:r>
            <a:r>
              <a:rPr lang="en-US" sz="3332" spc="49" dirty="0" err="1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สำนักงานปศุสัตว์เขต</a:t>
            </a:r>
            <a:r>
              <a:rPr lang="en-US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</a:t>
            </a:r>
            <a:r>
              <a:rPr lang="th-TH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๔</a:t>
            </a:r>
            <a:r>
              <a:rPr lang="en-US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</a:t>
            </a:r>
            <a:r>
              <a:rPr lang="en-US" sz="3332" spc="49" dirty="0" err="1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มีการประชาสัมพันธ์และส่งเสริมให้ดำเนินกิจกรรม</a:t>
            </a:r>
            <a:r>
              <a:rPr lang="en-US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</a:t>
            </a:r>
            <a:r>
              <a:rPr lang="th-TH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๕</a:t>
            </a:r>
            <a:r>
              <a:rPr lang="en-US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ส </a:t>
            </a:r>
          </a:p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                    </a:t>
            </a:r>
            <a:r>
              <a:rPr lang="en-US" sz="3332" spc="49" dirty="0" err="1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ภายในหน่วยงาน</a:t>
            </a:r>
            <a:r>
              <a:rPr lang="en-US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</a:t>
            </a:r>
            <a:r>
              <a:rPr lang="en-US" sz="3332" spc="49" dirty="0" err="1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โดยส่งเสริมให้ดำเนินกิจกรรมอย่างเป็นประจำทุกเดือน</a:t>
            </a:r>
            <a:r>
              <a:rPr lang="en-US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</a:t>
            </a:r>
          </a:p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                    </a:t>
            </a:r>
            <a:r>
              <a:rPr lang="en-US" sz="3332" spc="49" dirty="0" err="1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เพื่อสร้างวินัยให้กับบุคลากรในการรักษาสภาพแวดล้อม</a:t>
            </a:r>
            <a:r>
              <a:rPr lang="en-US" sz="3332" spc="49" dirty="0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</a:t>
            </a:r>
            <a:r>
              <a:rPr lang="en-US" sz="3332" spc="49" dirty="0" err="1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และสถานที่ทำงานให้น่าอยู่</a:t>
            </a:r>
            <a:endParaRPr lang="en-US" sz="3332" spc="49" dirty="0">
              <a:solidFill>
                <a:srgbClr val="3C4F75"/>
              </a:solidFill>
              <a:latin typeface="Dumondi"/>
              <a:ea typeface="Dumondi"/>
              <a:cs typeface="Dumondi"/>
              <a:sym typeface="Dumond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159652" y="-153799"/>
            <a:ext cx="7714458" cy="2206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8031"/>
              </a:lnSpc>
              <a:spcBef>
                <a:spcPct val="0"/>
              </a:spcBef>
            </a:pPr>
            <a:r>
              <a:rPr lang="en-US" sz="12879" b="1" dirty="0" err="1">
                <a:solidFill>
                  <a:srgbClr val="2B3C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ด้านสุจริต</a:t>
            </a:r>
            <a:endParaRPr lang="en-US" sz="12879" b="1" dirty="0">
              <a:solidFill>
                <a:srgbClr val="2B3C56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0" y="2128911"/>
            <a:ext cx="17635498" cy="556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5"/>
              </a:lnSpc>
              <a:spcBef>
                <a:spcPct val="0"/>
              </a:spcBef>
            </a:pPr>
            <a:r>
              <a:rPr lang="en-US" sz="3232" spc="48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๓) โครงการ/กิจกรรม :</a:t>
            </a:r>
            <a:r>
              <a:rPr lang="en-US" sz="3232" spc="48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 การสร้างความตระหนักรู้ในการต่อต้านการทุจริตคอร์รัปชัน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6580597" cy="6580597"/>
          </a:xfrm>
          <a:custGeom>
            <a:avLst/>
            <a:gdLst/>
            <a:ahLst/>
            <a:cxnLst/>
            <a:rect l="l" t="t" r="r" b="b"/>
            <a:pathLst>
              <a:path w="6580597" h="6580597">
                <a:moveTo>
                  <a:pt x="0" y="0"/>
                </a:moveTo>
                <a:lnTo>
                  <a:pt x="6580597" y="0"/>
                </a:lnTo>
                <a:lnTo>
                  <a:pt x="6580597" y="6580597"/>
                </a:lnTo>
                <a:lnTo>
                  <a:pt x="0" y="6580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81178" y="4564652"/>
            <a:ext cx="4095412" cy="5446026"/>
          </a:xfrm>
          <a:custGeom>
            <a:avLst/>
            <a:gdLst/>
            <a:ahLst/>
            <a:cxnLst/>
            <a:rect l="l" t="t" r="r" b="b"/>
            <a:pathLst>
              <a:path w="4095412" h="5446026">
                <a:moveTo>
                  <a:pt x="0" y="0"/>
                </a:moveTo>
                <a:lnTo>
                  <a:pt x="4095412" y="0"/>
                </a:lnTo>
                <a:lnTo>
                  <a:pt x="4095412" y="5446026"/>
                </a:lnTo>
                <a:lnTo>
                  <a:pt x="0" y="54460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41334" y="4609926"/>
            <a:ext cx="4232776" cy="5446026"/>
          </a:xfrm>
          <a:custGeom>
            <a:avLst/>
            <a:gdLst/>
            <a:ahLst/>
            <a:cxnLst/>
            <a:rect l="l" t="t" r="r" b="b"/>
            <a:pathLst>
              <a:path w="4232776" h="5446026">
                <a:moveTo>
                  <a:pt x="0" y="0"/>
                </a:moveTo>
                <a:lnTo>
                  <a:pt x="4232776" y="0"/>
                </a:lnTo>
                <a:lnTo>
                  <a:pt x="4232776" y="5446026"/>
                </a:lnTo>
                <a:lnTo>
                  <a:pt x="0" y="5446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1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88176" y="4682420"/>
            <a:ext cx="4016989" cy="5516455"/>
          </a:xfrm>
          <a:custGeom>
            <a:avLst/>
            <a:gdLst/>
            <a:ahLst/>
            <a:cxnLst/>
            <a:rect l="l" t="t" r="r" b="b"/>
            <a:pathLst>
              <a:path w="4016989" h="5516455">
                <a:moveTo>
                  <a:pt x="0" y="0"/>
                </a:moveTo>
                <a:lnTo>
                  <a:pt x="4016989" y="0"/>
                </a:lnTo>
                <a:lnTo>
                  <a:pt x="4016989" y="5516455"/>
                </a:lnTo>
                <a:lnTo>
                  <a:pt x="0" y="5516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8" t="-1946" r="-11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857122" y="4707289"/>
            <a:ext cx="4016989" cy="5491586"/>
          </a:xfrm>
          <a:custGeom>
            <a:avLst/>
            <a:gdLst/>
            <a:ahLst/>
            <a:cxnLst/>
            <a:rect l="l" t="t" r="r" b="b"/>
            <a:pathLst>
              <a:path w="4016989" h="5491586">
                <a:moveTo>
                  <a:pt x="0" y="0"/>
                </a:moveTo>
                <a:lnTo>
                  <a:pt x="4016988" y="0"/>
                </a:lnTo>
                <a:lnTo>
                  <a:pt x="4016988" y="5491586"/>
                </a:lnTo>
                <a:lnTo>
                  <a:pt x="0" y="54915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950" b="-215"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580597" cy="6580597"/>
          </a:xfrm>
          <a:custGeom>
            <a:avLst/>
            <a:gdLst/>
            <a:ahLst/>
            <a:cxnLst/>
            <a:rect l="l" t="t" r="r" b="b"/>
            <a:pathLst>
              <a:path w="6580597" h="6580597">
                <a:moveTo>
                  <a:pt x="0" y="0"/>
                </a:moveTo>
                <a:lnTo>
                  <a:pt x="6580597" y="0"/>
                </a:lnTo>
                <a:lnTo>
                  <a:pt x="6580597" y="6580597"/>
                </a:lnTo>
                <a:lnTo>
                  <a:pt x="0" y="6580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4621" y="2385272"/>
            <a:ext cx="5253746" cy="7214872"/>
          </a:xfrm>
          <a:custGeom>
            <a:avLst/>
            <a:gdLst/>
            <a:ahLst/>
            <a:cxnLst/>
            <a:rect l="l" t="t" r="r" b="b"/>
            <a:pathLst>
              <a:path w="5253746" h="7214872">
                <a:moveTo>
                  <a:pt x="0" y="0"/>
                </a:moveTo>
                <a:lnTo>
                  <a:pt x="5253747" y="0"/>
                </a:lnTo>
                <a:lnTo>
                  <a:pt x="5253747" y="7214872"/>
                </a:lnTo>
                <a:lnTo>
                  <a:pt x="0" y="7214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" t="-1946" r="-118"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707403" y="3706403"/>
            <a:ext cx="6580597" cy="6580597"/>
          </a:xfrm>
          <a:custGeom>
            <a:avLst/>
            <a:gdLst/>
            <a:ahLst/>
            <a:cxnLst/>
            <a:rect l="l" t="t" r="r" b="b"/>
            <a:pathLst>
              <a:path w="6580597" h="6580597">
                <a:moveTo>
                  <a:pt x="6580597" y="6580597"/>
                </a:moveTo>
                <a:lnTo>
                  <a:pt x="0" y="6580597"/>
                </a:lnTo>
                <a:lnTo>
                  <a:pt x="0" y="0"/>
                </a:lnTo>
                <a:lnTo>
                  <a:pt x="6580597" y="0"/>
                </a:lnTo>
                <a:lnTo>
                  <a:pt x="6580597" y="658059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469005" y="2838637"/>
            <a:ext cx="4484980" cy="6308143"/>
          </a:xfrm>
          <a:custGeom>
            <a:avLst/>
            <a:gdLst/>
            <a:ahLst/>
            <a:cxnLst/>
            <a:rect l="l" t="t" r="r" b="b"/>
            <a:pathLst>
              <a:path w="4484980" h="6308143">
                <a:moveTo>
                  <a:pt x="0" y="0"/>
                </a:moveTo>
                <a:lnTo>
                  <a:pt x="4484980" y="0"/>
                </a:lnTo>
                <a:lnTo>
                  <a:pt x="4484980" y="6308142"/>
                </a:lnTo>
                <a:lnTo>
                  <a:pt x="0" y="6308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34176" y="763955"/>
            <a:ext cx="5253746" cy="7214872"/>
          </a:xfrm>
          <a:custGeom>
            <a:avLst/>
            <a:gdLst/>
            <a:ahLst/>
            <a:cxnLst/>
            <a:rect l="l" t="t" r="r" b="b"/>
            <a:pathLst>
              <a:path w="5253746" h="7214872">
                <a:moveTo>
                  <a:pt x="0" y="0"/>
                </a:moveTo>
                <a:lnTo>
                  <a:pt x="5253747" y="0"/>
                </a:lnTo>
                <a:lnTo>
                  <a:pt x="5253747" y="7214871"/>
                </a:lnTo>
                <a:lnTo>
                  <a:pt x="0" y="7214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" t="-1946" r="-11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08345" y="1028700"/>
            <a:ext cx="4505409" cy="6587251"/>
          </a:xfrm>
          <a:custGeom>
            <a:avLst/>
            <a:gdLst/>
            <a:ahLst/>
            <a:cxnLst/>
            <a:rect l="l" t="t" r="r" b="b"/>
            <a:pathLst>
              <a:path w="4505409" h="6587251">
                <a:moveTo>
                  <a:pt x="0" y="0"/>
                </a:moveTo>
                <a:lnTo>
                  <a:pt x="4505409" y="0"/>
                </a:lnTo>
                <a:lnTo>
                  <a:pt x="4505409" y="6587251"/>
                </a:lnTo>
                <a:lnTo>
                  <a:pt x="0" y="65872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854" r="-4703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57250" y="1572721"/>
            <a:ext cx="17327563" cy="2934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รายละเอียด : </a:t>
            </a:r>
            <a:r>
              <a:rPr lang="en-US" sz="3332" spc="49">
                <a:solidFill>
                  <a:srgbClr val="2B3C56"/>
                </a:solidFill>
                <a:latin typeface="Dumondi"/>
                <a:ea typeface="Dumondi"/>
                <a:cs typeface="Dumondi"/>
                <a:sym typeface="Dumondi"/>
              </a:rPr>
              <a:t>สำนักงานปศุสัตว์เขต ๔ มีการจัดทำประกาศสำนักงานปศุสัตว์เขต ๔ ลงวันที่ ๓ กุมภาพันธ์ ๒๕๖๘ </a:t>
            </a:r>
          </a:p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2B3C56"/>
                </a:solidFill>
                <a:latin typeface="Dumondi"/>
                <a:ea typeface="Dumondi"/>
                <a:cs typeface="Dumondi"/>
                <a:sym typeface="Dumondi"/>
              </a:rPr>
              <a:t>                     เรื่อง นโยบายไม่รับของขวัญและของกำนัลทุกชนิดจากการปฏิบัติหน้าที่ (NO GIFT POLICY) </a:t>
            </a:r>
          </a:p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2B3C56"/>
                </a:solidFill>
                <a:latin typeface="Dumondi"/>
                <a:ea typeface="Dumondi"/>
                <a:cs typeface="Dumondi"/>
                <a:sym typeface="Dumondi"/>
              </a:rPr>
              <a:t>                     ประจำปีงบประมาณ พ.ศ. ๒๕๖๘ โดยได้มีการติดประกาศผ่านช่องทางบอร์ดประกาศ</a:t>
            </a:r>
          </a:p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2B3C56"/>
                </a:solidFill>
                <a:latin typeface="Dumondi"/>
                <a:ea typeface="Dumondi"/>
                <a:cs typeface="Dumondi"/>
                <a:sym typeface="Dumondi"/>
              </a:rPr>
              <a:t>                     ของหน่วยงาน และแจ้งในการประชุมประจำเดือนของหน่วยงาน เพื่อให้บุคลากรในหน่วยงาน</a:t>
            </a:r>
          </a:p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2B3C56"/>
                </a:solidFill>
                <a:latin typeface="Dumondi"/>
                <a:ea typeface="Dumondi"/>
                <a:cs typeface="Dumondi"/>
                <a:sym typeface="Dumondi"/>
              </a:rPr>
              <a:t>                     ได้รับทราบและถือปฏิบัติอย่างเคร่งครัด พร้อมทั้งสร้างจิตสำนึกสุจริตในการปฏิบัติหน้าที่</a:t>
            </a:r>
          </a:p>
        </p:txBody>
      </p:sp>
      <p:sp>
        <p:nvSpPr>
          <p:cNvPr id="3" name="Freeform 3"/>
          <p:cNvSpPr/>
          <p:nvPr/>
        </p:nvSpPr>
        <p:spPr>
          <a:xfrm flipV="1">
            <a:off x="-371963" y="3706403"/>
            <a:ext cx="6580597" cy="6580597"/>
          </a:xfrm>
          <a:custGeom>
            <a:avLst/>
            <a:gdLst/>
            <a:ahLst/>
            <a:cxnLst/>
            <a:rect l="l" t="t" r="r" b="b"/>
            <a:pathLst>
              <a:path w="6580597" h="6580597">
                <a:moveTo>
                  <a:pt x="0" y="6580597"/>
                </a:moveTo>
                <a:lnTo>
                  <a:pt x="6580597" y="6580597"/>
                </a:lnTo>
                <a:lnTo>
                  <a:pt x="6580597" y="0"/>
                </a:lnTo>
                <a:lnTo>
                  <a:pt x="0" y="0"/>
                </a:lnTo>
                <a:lnTo>
                  <a:pt x="0" y="658059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35506" y="4564652"/>
            <a:ext cx="4460418" cy="5516455"/>
          </a:xfrm>
          <a:custGeom>
            <a:avLst/>
            <a:gdLst/>
            <a:ahLst/>
            <a:cxnLst/>
            <a:rect l="l" t="t" r="r" b="b"/>
            <a:pathLst>
              <a:path w="4460418" h="5516455">
                <a:moveTo>
                  <a:pt x="0" y="0"/>
                </a:moveTo>
                <a:lnTo>
                  <a:pt x="4460418" y="0"/>
                </a:lnTo>
                <a:lnTo>
                  <a:pt x="4460418" y="5516455"/>
                </a:lnTo>
                <a:lnTo>
                  <a:pt x="0" y="5516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" t="-7612" b="-545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84450" y="4596060"/>
            <a:ext cx="4294132" cy="5491586"/>
          </a:xfrm>
          <a:custGeom>
            <a:avLst/>
            <a:gdLst/>
            <a:ahLst/>
            <a:cxnLst/>
            <a:rect l="l" t="t" r="r" b="b"/>
            <a:pathLst>
              <a:path w="4294132" h="5491586">
                <a:moveTo>
                  <a:pt x="0" y="0"/>
                </a:moveTo>
                <a:lnTo>
                  <a:pt x="4294132" y="0"/>
                </a:lnTo>
                <a:lnTo>
                  <a:pt x="4294132" y="5491586"/>
                </a:lnTo>
                <a:lnTo>
                  <a:pt x="0" y="54915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34" b="-367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11538" y="4733384"/>
            <a:ext cx="3708354" cy="5203861"/>
          </a:xfrm>
          <a:custGeom>
            <a:avLst/>
            <a:gdLst/>
            <a:ahLst/>
            <a:cxnLst/>
            <a:rect l="l" t="t" r="r" b="b"/>
            <a:pathLst>
              <a:path w="3708354" h="5203861">
                <a:moveTo>
                  <a:pt x="0" y="0"/>
                </a:moveTo>
                <a:lnTo>
                  <a:pt x="3708353" y="0"/>
                </a:lnTo>
                <a:lnTo>
                  <a:pt x="3708353" y="5203861"/>
                </a:lnTo>
                <a:lnTo>
                  <a:pt x="0" y="5203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484" t="-3195" r="-1270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00849" y="4746462"/>
            <a:ext cx="3861334" cy="5190783"/>
          </a:xfrm>
          <a:custGeom>
            <a:avLst/>
            <a:gdLst/>
            <a:ahLst/>
            <a:cxnLst/>
            <a:rect l="l" t="t" r="r" b="b"/>
            <a:pathLst>
              <a:path w="3861334" h="5190783">
                <a:moveTo>
                  <a:pt x="0" y="0"/>
                </a:moveTo>
                <a:lnTo>
                  <a:pt x="3861334" y="0"/>
                </a:lnTo>
                <a:lnTo>
                  <a:pt x="3861334" y="5190783"/>
                </a:lnTo>
                <a:lnTo>
                  <a:pt x="0" y="51907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330" t="-3250" r="-430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6251" y="372661"/>
            <a:ext cx="17635498" cy="1699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25"/>
              </a:lnSpc>
              <a:spcBef>
                <a:spcPct val="0"/>
              </a:spcBef>
            </a:pPr>
            <a:r>
              <a:rPr lang="en-US" sz="3232" spc="48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๔) โครงการ/กิจกรรม :</a:t>
            </a:r>
            <a:r>
              <a:rPr lang="en-US" sz="3232" spc="48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  กิจกรรมการส่งเสริมนโยบายไม่รับของขวัญและของกำนัลทุกชนิดจากการปฏิบัติหน้าที่</a:t>
            </a:r>
          </a:p>
          <a:p>
            <a:pPr algn="just">
              <a:lnSpc>
                <a:spcPts val="4525"/>
              </a:lnSpc>
              <a:spcBef>
                <a:spcPct val="0"/>
              </a:spcBef>
            </a:pPr>
            <a:r>
              <a:rPr lang="en-US" sz="3232" spc="48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                                     (NO GIFT POLICY) </a:t>
            </a:r>
          </a:p>
          <a:p>
            <a:pPr algn="just">
              <a:lnSpc>
                <a:spcPts val="4525"/>
              </a:lnSpc>
              <a:spcBef>
                <a:spcPct val="0"/>
              </a:spcBef>
            </a:pPr>
            <a:endParaRPr lang="en-US" sz="3232" spc="48">
              <a:solidFill>
                <a:srgbClr val="3C4F75"/>
              </a:solidFill>
              <a:latin typeface="Dumondi"/>
              <a:ea typeface="Dumondi"/>
              <a:cs typeface="Dumondi"/>
              <a:sym typeface="Dumond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580597" cy="6580597"/>
          </a:xfrm>
          <a:custGeom>
            <a:avLst/>
            <a:gdLst/>
            <a:ahLst/>
            <a:cxnLst/>
            <a:rect l="l" t="t" r="r" b="b"/>
            <a:pathLst>
              <a:path w="6580597" h="6580597">
                <a:moveTo>
                  <a:pt x="0" y="0"/>
                </a:moveTo>
                <a:lnTo>
                  <a:pt x="6580597" y="0"/>
                </a:lnTo>
                <a:lnTo>
                  <a:pt x="6580597" y="6580597"/>
                </a:lnTo>
                <a:lnTo>
                  <a:pt x="0" y="6580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84621" y="2385272"/>
            <a:ext cx="5253746" cy="7214872"/>
          </a:xfrm>
          <a:custGeom>
            <a:avLst/>
            <a:gdLst/>
            <a:ahLst/>
            <a:cxnLst/>
            <a:rect l="l" t="t" r="r" b="b"/>
            <a:pathLst>
              <a:path w="5253746" h="7214872">
                <a:moveTo>
                  <a:pt x="0" y="0"/>
                </a:moveTo>
                <a:lnTo>
                  <a:pt x="5253747" y="0"/>
                </a:lnTo>
                <a:lnTo>
                  <a:pt x="5253747" y="7214872"/>
                </a:lnTo>
                <a:lnTo>
                  <a:pt x="0" y="7214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" t="-1946" r="-118"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707403" y="3706403"/>
            <a:ext cx="6580597" cy="6580597"/>
          </a:xfrm>
          <a:custGeom>
            <a:avLst/>
            <a:gdLst/>
            <a:ahLst/>
            <a:cxnLst/>
            <a:rect l="l" t="t" r="r" b="b"/>
            <a:pathLst>
              <a:path w="6580597" h="6580597">
                <a:moveTo>
                  <a:pt x="6580597" y="6580597"/>
                </a:moveTo>
                <a:lnTo>
                  <a:pt x="0" y="6580597"/>
                </a:lnTo>
                <a:lnTo>
                  <a:pt x="0" y="0"/>
                </a:lnTo>
                <a:lnTo>
                  <a:pt x="6580597" y="0"/>
                </a:lnTo>
                <a:lnTo>
                  <a:pt x="6580597" y="658059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34176" y="763955"/>
            <a:ext cx="5253746" cy="7214872"/>
          </a:xfrm>
          <a:custGeom>
            <a:avLst/>
            <a:gdLst/>
            <a:ahLst/>
            <a:cxnLst/>
            <a:rect l="l" t="t" r="r" b="b"/>
            <a:pathLst>
              <a:path w="5253746" h="7214872">
                <a:moveTo>
                  <a:pt x="0" y="0"/>
                </a:moveTo>
                <a:lnTo>
                  <a:pt x="5253747" y="0"/>
                </a:lnTo>
                <a:lnTo>
                  <a:pt x="5253747" y="7214871"/>
                </a:lnTo>
                <a:lnTo>
                  <a:pt x="0" y="7214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8" t="-1946" r="-11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656015" y="1028700"/>
            <a:ext cx="4610068" cy="6146758"/>
          </a:xfrm>
          <a:custGeom>
            <a:avLst/>
            <a:gdLst/>
            <a:ahLst/>
            <a:cxnLst/>
            <a:rect l="l" t="t" r="r" b="b"/>
            <a:pathLst>
              <a:path w="4610068" h="6146758">
                <a:moveTo>
                  <a:pt x="0" y="0"/>
                </a:moveTo>
                <a:lnTo>
                  <a:pt x="4610069" y="0"/>
                </a:lnTo>
                <a:lnTo>
                  <a:pt x="4610069" y="6146758"/>
                </a:lnTo>
                <a:lnTo>
                  <a:pt x="0" y="614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48031" y="2656847"/>
            <a:ext cx="4526927" cy="6601453"/>
          </a:xfrm>
          <a:custGeom>
            <a:avLst/>
            <a:gdLst/>
            <a:ahLst/>
            <a:cxnLst/>
            <a:rect l="l" t="t" r="r" b="b"/>
            <a:pathLst>
              <a:path w="4526927" h="6601453">
                <a:moveTo>
                  <a:pt x="0" y="0"/>
                </a:moveTo>
                <a:lnTo>
                  <a:pt x="4526927" y="0"/>
                </a:lnTo>
                <a:lnTo>
                  <a:pt x="4526927" y="6601453"/>
                </a:lnTo>
                <a:lnTo>
                  <a:pt x="0" y="660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860" r="-7181"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5E5E5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55542" y="7354085"/>
            <a:ext cx="24726857" cy="5559351"/>
          </a:xfrm>
          <a:custGeom>
            <a:avLst/>
            <a:gdLst/>
            <a:ahLst/>
            <a:cxnLst/>
            <a:rect l="l" t="t" r="r" b="b"/>
            <a:pathLst>
              <a:path w="24726857" h="5559351">
                <a:moveTo>
                  <a:pt x="0" y="0"/>
                </a:moveTo>
                <a:lnTo>
                  <a:pt x="24726857" y="0"/>
                </a:lnTo>
                <a:lnTo>
                  <a:pt x="24726857" y="5559351"/>
                </a:lnTo>
                <a:lnTo>
                  <a:pt x="0" y="555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0" y="3796973"/>
            <a:ext cx="10693328" cy="6336787"/>
          </a:xfrm>
          <a:custGeom>
            <a:avLst/>
            <a:gdLst/>
            <a:ahLst/>
            <a:cxnLst/>
            <a:rect l="l" t="t" r="r" b="b"/>
            <a:pathLst>
              <a:path w="10693328" h="6336787">
                <a:moveTo>
                  <a:pt x="10693328" y="0"/>
                </a:moveTo>
                <a:lnTo>
                  <a:pt x="0" y="0"/>
                </a:lnTo>
                <a:lnTo>
                  <a:pt x="0" y="6336787"/>
                </a:lnTo>
                <a:lnTo>
                  <a:pt x="10693328" y="6336787"/>
                </a:lnTo>
                <a:lnTo>
                  <a:pt x="106933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V="1">
            <a:off x="9007887" y="-19050"/>
            <a:ext cx="9299163" cy="5510615"/>
          </a:xfrm>
          <a:custGeom>
            <a:avLst/>
            <a:gdLst/>
            <a:ahLst/>
            <a:cxnLst/>
            <a:rect l="l" t="t" r="r" b="b"/>
            <a:pathLst>
              <a:path w="9299163" h="5510615">
                <a:moveTo>
                  <a:pt x="0" y="5510615"/>
                </a:moveTo>
                <a:lnTo>
                  <a:pt x="9299163" y="5510615"/>
                </a:lnTo>
                <a:lnTo>
                  <a:pt x="9299163" y="0"/>
                </a:lnTo>
                <a:lnTo>
                  <a:pt x="0" y="0"/>
                </a:lnTo>
                <a:lnTo>
                  <a:pt x="0" y="551061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523597" y="8219037"/>
            <a:ext cx="1380552" cy="1394336"/>
          </a:xfrm>
          <a:custGeom>
            <a:avLst/>
            <a:gdLst/>
            <a:ahLst/>
            <a:cxnLst/>
            <a:rect l="l" t="t" r="r" b="b"/>
            <a:pathLst>
              <a:path w="1380552" h="1394336">
                <a:moveTo>
                  <a:pt x="0" y="0"/>
                </a:moveTo>
                <a:lnTo>
                  <a:pt x="1380552" y="0"/>
                </a:lnTo>
                <a:lnTo>
                  <a:pt x="1380552" y="1394337"/>
                </a:lnTo>
                <a:lnTo>
                  <a:pt x="0" y="1394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27" r="-2327" b="-362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92617" y="9063038"/>
            <a:ext cx="3915113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E9E9E9"/>
                </a:solidFill>
                <a:latin typeface="Prompt"/>
                <a:ea typeface="Prompt"/>
                <a:cs typeface="Prompt"/>
                <a:sym typeface="Prompt"/>
              </a:rPr>
              <a:t>สำนักงานปศุสัตว์เขต ๔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43340" y="3970976"/>
            <a:ext cx="11899975" cy="299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07"/>
              </a:lnSpc>
              <a:spcBef>
                <a:spcPct val="0"/>
              </a:spcBef>
            </a:pPr>
            <a:r>
              <a:rPr lang="en-US" sz="17433" b="1">
                <a:solidFill>
                  <a:srgbClr val="2B3C56"/>
                </a:solidFill>
                <a:latin typeface="Dumondi Bold"/>
                <a:ea typeface="Dumondi Bold"/>
                <a:cs typeface="Dumondi Bold"/>
                <a:sym typeface="Dumondi Bold"/>
              </a:rPr>
              <a:t>ด้านจิตอาสา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5E5E5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84733" y="7071989"/>
            <a:ext cx="19324895" cy="4344825"/>
          </a:xfrm>
          <a:custGeom>
            <a:avLst/>
            <a:gdLst/>
            <a:ahLst/>
            <a:cxnLst/>
            <a:rect l="l" t="t" r="r" b="b"/>
            <a:pathLst>
              <a:path w="19324895" h="4344825">
                <a:moveTo>
                  <a:pt x="0" y="0"/>
                </a:moveTo>
                <a:lnTo>
                  <a:pt x="19324894" y="0"/>
                </a:lnTo>
                <a:lnTo>
                  <a:pt x="19324894" y="4344825"/>
                </a:lnTo>
                <a:lnTo>
                  <a:pt x="0" y="4344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10800000" flipH="1" flipV="1">
            <a:off x="12031556" y="6050689"/>
            <a:ext cx="7148775" cy="4236311"/>
          </a:xfrm>
          <a:custGeom>
            <a:avLst/>
            <a:gdLst/>
            <a:ahLst/>
            <a:cxnLst/>
            <a:rect l="l" t="t" r="r" b="b"/>
            <a:pathLst>
              <a:path w="7148775" h="4236311">
                <a:moveTo>
                  <a:pt x="7148775" y="4236311"/>
                </a:moveTo>
                <a:lnTo>
                  <a:pt x="0" y="4236311"/>
                </a:lnTo>
                <a:lnTo>
                  <a:pt x="0" y="0"/>
                </a:lnTo>
                <a:lnTo>
                  <a:pt x="7148775" y="0"/>
                </a:lnTo>
                <a:lnTo>
                  <a:pt x="7148775" y="423631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H="1">
            <a:off x="-196557" y="7155173"/>
            <a:ext cx="7238427" cy="4289438"/>
          </a:xfrm>
          <a:custGeom>
            <a:avLst/>
            <a:gdLst/>
            <a:ahLst/>
            <a:cxnLst/>
            <a:rect l="l" t="t" r="r" b="b"/>
            <a:pathLst>
              <a:path w="7238427" h="4289438">
                <a:moveTo>
                  <a:pt x="7238427" y="0"/>
                </a:moveTo>
                <a:lnTo>
                  <a:pt x="0" y="0"/>
                </a:lnTo>
                <a:lnTo>
                  <a:pt x="0" y="4289438"/>
                </a:lnTo>
                <a:lnTo>
                  <a:pt x="7238427" y="4289438"/>
                </a:lnTo>
                <a:lnTo>
                  <a:pt x="72384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405814" y="7462223"/>
            <a:ext cx="12671299" cy="1579529"/>
          </a:xfrm>
          <a:custGeom>
            <a:avLst/>
            <a:gdLst/>
            <a:ahLst/>
            <a:cxnLst/>
            <a:rect l="l" t="t" r="r" b="b"/>
            <a:pathLst>
              <a:path w="12671299" h="1579529">
                <a:moveTo>
                  <a:pt x="0" y="0"/>
                </a:moveTo>
                <a:lnTo>
                  <a:pt x="12671300" y="0"/>
                </a:lnTo>
                <a:lnTo>
                  <a:pt x="12671300" y="1579529"/>
                </a:lnTo>
                <a:lnTo>
                  <a:pt x="0" y="15795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0555" b="-5002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0" y="712869"/>
            <a:ext cx="18288000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00"/>
              </a:lnSpc>
              <a:spcBef>
                <a:spcPct val="0"/>
              </a:spcBef>
            </a:pPr>
            <a:r>
              <a:rPr lang="en-US" sz="4500" b="1" spc="-180">
                <a:solidFill>
                  <a:srgbClr val="2B3C56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แ</a:t>
            </a:r>
            <a:r>
              <a:rPr lang="en-US" sz="4500" b="1" u="none" strike="noStrike" spc="-180">
                <a:solidFill>
                  <a:srgbClr val="2B3C56"/>
                </a:solidFill>
                <a:latin typeface="Prompt Semi-Bold"/>
                <a:ea typeface="Prompt Semi-Bold"/>
                <a:cs typeface="Prompt Semi-Bold"/>
                <a:sym typeface="Prompt Semi-Bold"/>
              </a:rPr>
              <a:t>ผนปฏิบัติการด้านการส่งเสริมคุณธรรมแห่งชาติ ระยะที่ ๒  (พ.ศ. ๒๕๖๖-๒๕๗๐)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44600" y="1596270"/>
            <a:ext cx="12198799" cy="1398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98"/>
              </a:lnSpc>
              <a:spcBef>
                <a:spcPct val="0"/>
              </a:spcBef>
            </a:pPr>
            <a:r>
              <a:rPr lang="en-US" sz="8213" b="1">
                <a:solidFill>
                  <a:srgbClr val="2B3C56"/>
                </a:solidFill>
                <a:latin typeface="Prompt Bold"/>
                <a:ea typeface="Prompt Bold"/>
                <a:cs typeface="Prompt Bold"/>
                <a:sym typeface="Prompt Bold"/>
              </a:rPr>
              <a:t>ตามหลัก </a:t>
            </a:r>
            <a:r>
              <a:rPr lang="en-US" sz="8213" b="1">
                <a:solidFill>
                  <a:srgbClr val="BCA164"/>
                </a:solidFill>
                <a:latin typeface="Prompt Bold"/>
                <a:ea typeface="Prompt Bold"/>
                <a:cs typeface="Prompt Bold"/>
                <a:sym typeface="Prompt Bold"/>
              </a:rPr>
              <a:t>๓</a:t>
            </a:r>
            <a:r>
              <a:rPr lang="en-US" sz="8213" b="1">
                <a:solidFill>
                  <a:srgbClr val="2B3C56"/>
                </a:solidFill>
                <a:latin typeface="Prompt Bold"/>
                <a:ea typeface="Prompt Bold"/>
                <a:cs typeface="Prompt Bold"/>
                <a:sym typeface="Prompt Bold"/>
              </a:rPr>
              <a:t> มิติ </a:t>
            </a:r>
            <a:r>
              <a:rPr lang="en-US" sz="8213" b="1">
                <a:solidFill>
                  <a:srgbClr val="004AAD"/>
                </a:solidFill>
                <a:latin typeface="Prompt Bold"/>
                <a:ea typeface="Prompt Bold"/>
                <a:cs typeface="Prompt Bold"/>
                <a:sym typeface="Prompt Bold"/>
              </a:rPr>
              <a:t>๕</a:t>
            </a:r>
            <a:r>
              <a:rPr lang="en-US" sz="8213" b="1">
                <a:solidFill>
                  <a:srgbClr val="008037"/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  <a:r>
              <a:rPr lang="en-US" sz="8213" b="1">
                <a:solidFill>
                  <a:srgbClr val="2B3C56"/>
                </a:solidFill>
                <a:latin typeface="Prompt Bold"/>
                <a:ea typeface="Prompt Bold"/>
                <a:cs typeface="Prompt Bold"/>
                <a:sym typeface="Prompt Bold"/>
              </a:rPr>
              <a:t>คุณธรรม</a:t>
            </a:r>
          </a:p>
        </p:txBody>
      </p:sp>
      <p:sp>
        <p:nvSpPr>
          <p:cNvPr id="8" name="Freeform 8"/>
          <p:cNvSpPr/>
          <p:nvPr/>
        </p:nvSpPr>
        <p:spPr>
          <a:xfrm>
            <a:off x="1768257" y="3334958"/>
            <a:ext cx="13702236" cy="4833886"/>
          </a:xfrm>
          <a:custGeom>
            <a:avLst/>
            <a:gdLst/>
            <a:ahLst/>
            <a:cxnLst/>
            <a:rect l="l" t="t" r="r" b="b"/>
            <a:pathLst>
              <a:path w="13702236" h="4833886">
                <a:moveTo>
                  <a:pt x="0" y="0"/>
                </a:moveTo>
                <a:lnTo>
                  <a:pt x="13702236" y="0"/>
                </a:lnTo>
                <a:lnTo>
                  <a:pt x="13702236" y="4833886"/>
                </a:lnTo>
                <a:lnTo>
                  <a:pt x="0" y="48338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379" t="-65296" r="-15313" b="-52551"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3064" y="8115225"/>
            <a:ext cx="18925430" cy="1745790"/>
            <a:chOff x="0" y="0"/>
            <a:chExt cx="6401936" cy="590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01936" cy="590551"/>
            </a:xfrm>
            <a:custGeom>
              <a:avLst/>
              <a:gdLst/>
              <a:ahLst/>
              <a:cxnLst/>
              <a:rect l="l" t="t" r="r" b="b"/>
              <a:pathLst>
                <a:path w="6401936" h="590551">
                  <a:moveTo>
                    <a:pt x="0" y="0"/>
                  </a:moveTo>
                  <a:lnTo>
                    <a:pt x="6401936" y="0"/>
                  </a:lnTo>
                  <a:lnTo>
                    <a:pt x="6401936" y="590551"/>
                  </a:lnTo>
                  <a:lnTo>
                    <a:pt x="0" y="590551"/>
                  </a:lnTo>
                  <a:close/>
                </a:path>
              </a:pathLst>
            </a:custGeom>
            <a:solidFill>
              <a:srgbClr val="2B3C5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183838" y="5172705"/>
            <a:ext cx="6528354" cy="4340389"/>
            <a:chOff x="0" y="0"/>
            <a:chExt cx="6131465" cy="40765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31465" cy="4076516"/>
            </a:xfrm>
            <a:custGeom>
              <a:avLst/>
              <a:gdLst/>
              <a:ahLst/>
              <a:cxnLst/>
              <a:rect l="l" t="t" r="r" b="b"/>
              <a:pathLst>
                <a:path w="6131465" h="4076516">
                  <a:moveTo>
                    <a:pt x="582666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5826665" y="4076516"/>
                  </a:lnTo>
                  <a:cubicBezTo>
                    <a:pt x="5995574" y="4076516"/>
                    <a:pt x="6131465" y="3940626"/>
                    <a:pt x="6131465" y="3771716"/>
                  </a:cubicBezTo>
                  <a:lnTo>
                    <a:pt x="6131465" y="304800"/>
                  </a:lnTo>
                  <a:cubicBezTo>
                    <a:pt x="6131465" y="135890"/>
                    <a:pt x="5995574" y="0"/>
                    <a:pt x="5826665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0506483" y="5427382"/>
            <a:ext cx="5883063" cy="3831035"/>
          </a:xfrm>
          <a:custGeom>
            <a:avLst/>
            <a:gdLst/>
            <a:ahLst/>
            <a:cxnLst/>
            <a:rect l="l" t="t" r="r" b="b"/>
            <a:pathLst>
              <a:path w="5883063" h="3831035">
                <a:moveTo>
                  <a:pt x="0" y="0"/>
                </a:moveTo>
                <a:lnTo>
                  <a:pt x="5883063" y="0"/>
                </a:lnTo>
                <a:lnTo>
                  <a:pt x="5883063" y="3831035"/>
                </a:lnTo>
                <a:lnTo>
                  <a:pt x="0" y="3831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54" b="-145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788904" y="-124345"/>
            <a:ext cx="9151713" cy="2206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31"/>
              </a:lnSpc>
              <a:spcBef>
                <a:spcPct val="0"/>
              </a:spcBef>
            </a:pPr>
            <a:r>
              <a:rPr lang="en-US" sz="12879" b="1">
                <a:solidFill>
                  <a:srgbClr val="2B3C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ด้านจิตอาสา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0437" y="2648385"/>
            <a:ext cx="16808648" cy="2344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รายละเอียด : </a:t>
            </a:r>
            <a:r>
              <a:rPr lang="en-US" sz="3332" spc="49">
                <a:solidFill>
                  <a:srgbClr val="2B3C56"/>
                </a:solidFill>
                <a:latin typeface="Dumondi"/>
                <a:ea typeface="Dumondi"/>
                <a:cs typeface="Dumondi"/>
                <a:sym typeface="Dumondi"/>
              </a:rPr>
              <a:t>สำนักงานปศุสัตว์เขต ๔ จัดกิจกรรมจิตอาสาบำเพ็ญประโยชน์และสาธารณกุศล เนื่องในโอกาส</a:t>
            </a:r>
          </a:p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2B3C56"/>
                </a:solidFill>
                <a:latin typeface="Dumondi"/>
                <a:ea typeface="Dumondi"/>
                <a:cs typeface="Dumondi"/>
                <a:sym typeface="Dumondi"/>
              </a:rPr>
              <a:t>                     พระราชพิธีสมมงคล พระชนมายุเท่าพระบาทสมเด็จพระพุทธยอดฟ้าจุฬาโลกมหาราช </a:t>
            </a:r>
          </a:p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2B3C56"/>
                </a:solidFill>
                <a:latin typeface="Dumondi"/>
                <a:ea typeface="Dumondi"/>
                <a:cs typeface="Dumondi"/>
                <a:sym typeface="Dumondi"/>
              </a:rPr>
              <a:t>                     สมเด็จพระปฐมบรมกษัทตริยาธิราช แห่งพระราชวงศ์จักรี พุทธศักราช ๒๕๖๘</a:t>
            </a:r>
          </a:p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2B3C56"/>
                </a:solidFill>
                <a:latin typeface="Dumondi"/>
                <a:ea typeface="Dumondi"/>
                <a:cs typeface="Dumondi"/>
                <a:sym typeface="Dumondi"/>
              </a:rPr>
              <a:t>                     เมื่อวันที่ ๒๐ มกราคม พ.ศ. ๒๕๖๘ ณ บริเวณพื้นที่สาธารณะประโยชน์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9438" y="2015490"/>
            <a:ext cx="17635498" cy="556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25"/>
              </a:lnSpc>
              <a:spcBef>
                <a:spcPct val="0"/>
              </a:spcBef>
            </a:pPr>
            <a:r>
              <a:rPr lang="en-US" sz="3232" spc="48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๕) โครงการ/กิจกรรม :</a:t>
            </a:r>
            <a:r>
              <a:rPr lang="en-US" sz="3232" spc="48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  กิจกรรมจิตอาสา</a:t>
            </a:r>
          </a:p>
        </p:txBody>
      </p:sp>
      <p:sp>
        <p:nvSpPr>
          <p:cNvPr id="10" name="Freeform 10"/>
          <p:cNvSpPr/>
          <p:nvPr/>
        </p:nvSpPr>
        <p:spPr>
          <a:xfrm rot="311436" flipH="1" flipV="1">
            <a:off x="-913953" y="-235352"/>
            <a:ext cx="5207680" cy="3086032"/>
          </a:xfrm>
          <a:custGeom>
            <a:avLst/>
            <a:gdLst/>
            <a:ahLst/>
            <a:cxnLst/>
            <a:rect l="l" t="t" r="r" b="b"/>
            <a:pathLst>
              <a:path w="5207680" h="3086032">
                <a:moveTo>
                  <a:pt x="5207679" y="3086033"/>
                </a:moveTo>
                <a:lnTo>
                  <a:pt x="0" y="3086033"/>
                </a:lnTo>
                <a:lnTo>
                  <a:pt x="0" y="0"/>
                </a:lnTo>
                <a:lnTo>
                  <a:pt x="5207679" y="0"/>
                </a:lnTo>
                <a:lnTo>
                  <a:pt x="5207679" y="308603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1" name="Group 11"/>
          <p:cNvGrpSpPr/>
          <p:nvPr/>
        </p:nvGrpSpPr>
        <p:grpSpPr>
          <a:xfrm>
            <a:off x="3189869" y="5172588"/>
            <a:ext cx="6528354" cy="4340389"/>
            <a:chOff x="0" y="0"/>
            <a:chExt cx="6131465" cy="40765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131465" cy="4076516"/>
            </a:xfrm>
            <a:custGeom>
              <a:avLst/>
              <a:gdLst/>
              <a:ahLst/>
              <a:cxnLst/>
              <a:rect l="l" t="t" r="r" b="b"/>
              <a:pathLst>
                <a:path w="6131465" h="4076516">
                  <a:moveTo>
                    <a:pt x="582666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5826665" y="4076516"/>
                  </a:lnTo>
                  <a:cubicBezTo>
                    <a:pt x="5995574" y="4076516"/>
                    <a:pt x="6131465" y="3940626"/>
                    <a:pt x="6131465" y="3771716"/>
                  </a:cubicBezTo>
                  <a:lnTo>
                    <a:pt x="6131465" y="304800"/>
                  </a:lnTo>
                  <a:cubicBezTo>
                    <a:pt x="6131465" y="135890"/>
                    <a:pt x="5995574" y="0"/>
                    <a:pt x="5826665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3487334" y="5427265"/>
            <a:ext cx="5877427" cy="3831152"/>
          </a:xfrm>
          <a:custGeom>
            <a:avLst/>
            <a:gdLst/>
            <a:ahLst/>
            <a:cxnLst/>
            <a:rect l="l" t="t" r="r" b="b"/>
            <a:pathLst>
              <a:path w="5877427" h="3831152">
                <a:moveTo>
                  <a:pt x="0" y="0"/>
                </a:moveTo>
                <a:lnTo>
                  <a:pt x="5877427" y="0"/>
                </a:lnTo>
                <a:lnTo>
                  <a:pt x="5877427" y="3831152"/>
                </a:lnTo>
                <a:lnTo>
                  <a:pt x="0" y="38311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40" b="-2040"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1921" y="9258300"/>
            <a:ext cx="18925430" cy="1745790"/>
            <a:chOff x="0" y="0"/>
            <a:chExt cx="6401936" cy="590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01936" cy="590551"/>
            </a:xfrm>
            <a:custGeom>
              <a:avLst/>
              <a:gdLst/>
              <a:ahLst/>
              <a:cxnLst/>
              <a:rect l="l" t="t" r="r" b="b"/>
              <a:pathLst>
                <a:path w="6401936" h="590551">
                  <a:moveTo>
                    <a:pt x="0" y="0"/>
                  </a:moveTo>
                  <a:lnTo>
                    <a:pt x="6401936" y="0"/>
                  </a:lnTo>
                  <a:lnTo>
                    <a:pt x="6401936" y="590551"/>
                  </a:lnTo>
                  <a:lnTo>
                    <a:pt x="0" y="590551"/>
                  </a:lnTo>
                  <a:close/>
                </a:path>
              </a:pathLst>
            </a:custGeom>
            <a:solidFill>
              <a:srgbClr val="2B3C5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585271"/>
            <a:ext cx="6315601" cy="4023493"/>
            <a:chOff x="0" y="0"/>
            <a:chExt cx="6398830" cy="40765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98830" cy="4076516"/>
            </a:xfrm>
            <a:custGeom>
              <a:avLst/>
              <a:gdLst/>
              <a:ahLst/>
              <a:cxnLst/>
              <a:rect l="l" t="t" r="r" b="b"/>
              <a:pathLst>
                <a:path w="6398830" h="4076516">
                  <a:moveTo>
                    <a:pt x="609403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6094030" y="4076516"/>
                  </a:lnTo>
                  <a:cubicBezTo>
                    <a:pt x="6262940" y="4076516"/>
                    <a:pt x="6398830" y="3940626"/>
                    <a:pt x="6398830" y="3771716"/>
                  </a:cubicBezTo>
                  <a:lnTo>
                    <a:pt x="6398830" y="304800"/>
                  </a:lnTo>
                  <a:cubicBezTo>
                    <a:pt x="6398830" y="135890"/>
                    <a:pt x="6262940" y="0"/>
                    <a:pt x="6094030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4921785"/>
            <a:ext cx="6315601" cy="4023493"/>
            <a:chOff x="0" y="0"/>
            <a:chExt cx="6398830" cy="40765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98830" cy="4076516"/>
            </a:xfrm>
            <a:custGeom>
              <a:avLst/>
              <a:gdLst/>
              <a:ahLst/>
              <a:cxnLst/>
              <a:rect l="l" t="t" r="r" b="b"/>
              <a:pathLst>
                <a:path w="6398830" h="4076516">
                  <a:moveTo>
                    <a:pt x="609403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6094030" y="4076516"/>
                  </a:lnTo>
                  <a:cubicBezTo>
                    <a:pt x="6262940" y="4076516"/>
                    <a:pt x="6398830" y="3940626"/>
                    <a:pt x="6398830" y="3771716"/>
                  </a:cubicBezTo>
                  <a:lnTo>
                    <a:pt x="6398830" y="304800"/>
                  </a:lnTo>
                  <a:cubicBezTo>
                    <a:pt x="6398830" y="135890"/>
                    <a:pt x="6262940" y="0"/>
                    <a:pt x="6094030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sp>
        <p:nvSpPr>
          <p:cNvPr id="8" name="Freeform 8"/>
          <p:cNvSpPr/>
          <p:nvPr/>
        </p:nvSpPr>
        <p:spPr>
          <a:xfrm flipV="1">
            <a:off x="14412077" y="0"/>
            <a:ext cx="5207680" cy="3086032"/>
          </a:xfrm>
          <a:custGeom>
            <a:avLst/>
            <a:gdLst/>
            <a:ahLst/>
            <a:cxnLst/>
            <a:rect l="l" t="t" r="r" b="b"/>
            <a:pathLst>
              <a:path w="5207680" h="3086032">
                <a:moveTo>
                  <a:pt x="0" y="3086032"/>
                </a:moveTo>
                <a:lnTo>
                  <a:pt x="5207679" y="3086032"/>
                </a:lnTo>
                <a:lnTo>
                  <a:pt x="5207679" y="0"/>
                </a:lnTo>
                <a:lnTo>
                  <a:pt x="0" y="0"/>
                </a:lnTo>
                <a:lnTo>
                  <a:pt x="0" y="30860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>
            <a:off x="8608543" y="585271"/>
            <a:ext cx="6315601" cy="4023493"/>
            <a:chOff x="0" y="0"/>
            <a:chExt cx="6398830" cy="40765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98830" cy="4076516"/>
            </a:xfrm>
            <a:custGeom>
              <a:avLst/>
              <a:gdLst/>
              <a:ahLst/>
              <a:cxnLst/>
              <a:rect l="l" t="t" r="r" b="b"/>
              <a:pathLst>
                <a:path w="6398830" h="4076516">
                  <a:moveTo>
                    <a:pt x="609403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6094030" y="4076516"/>
                  </a:lnTo>
                  <a:cubicBezTo>
                    <a:pt x="6262940" y="4076516"/>
                    <a:pt x="6398830" y="3940626"/>
                    <a:pt x="6398830" y="3771716"/>
                  </a:cubicBezTo>
                  <a:lnTo>
                    <a:pt x="6398830" y="304800"/>
                  </a:lnTo>
                  <a:cubicBezTo>
                    <a:pt x="6398830" y="135890"/>
                    <a:pt x="6262940" y="0"/>
                    <a:pt x="6094030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608543" y="4921785"/>
            <a:ext cx="6315601" cy="4023493"/>
            <a:chOff x="0" y="0"/>
            <a:chExt cx="6398830" cy="40765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98830" cy="4076516"/>
            </a:xfrm>
            <a:custGeom>
              <a:avLst/>
              <a:gdLst/>
              <a:ahLst/>
              <a:cxnLst/>
              <a:rect l="l" t="t" r="r" b="b"/>
              <a:pathLst>
                <a:path w="6398830" h="4076516">
                  <a:moveTo>
                    <a:pt x="609403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6094030" y="4076516"/>
                  </a:lnTo>
                  <a:cubicBezTo>
                    <a:pt x="6262940" y="4076516"/>
                    <a:pt x="6398830" y="3940626"/>
                    <a:pt x="6398830" y="3771716"/>
                  </a:cubicBezTo>
                  <a:lnTo>
                    <a:pt x="6398830" y="304800"/>
                  </a:lnTo>
                  <a:cubicBezTo>
                    <a:pt x="6398830" y="135890"/>
                    <a:pt x="6262940" y="0"/>
                    <a:pt x="6094030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269433" y="804806"/>
            <a:ext cx="5796036" cy="3622523"/>
          </a:xfrm>
          <a:custGeom>
            <a:avLst/>
            <a:gdLst/>
            <a:ahLst/>
            <a:cxnLst/>
            <a:rect l="l" t="t" r="r" b="b"/>
            <a:pathLst>
              <a:path w="5796036" h="3622523">
                <a:moveTo>
                  <a:pt x="0" y="0"/>
                </a:moveTo>
                <a:lnTo>
                  <a:pt x="5796036" y="0"/>
                </a:lnTo>
                <a:lnTo>
                  <a:pt x="5796036" y="3622523"/>
                </a:lnTo>
                <a:lnTo>
                  <a:pt x="0" y="3622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859832" y="785756"/>
            <a:ext cx="5802637" cy="3622523"/>
          </a:xfrm>
          <a:custGeom>
            <a:avLst/>
            <a:gdLst/>
            <a:ahLst/>
            <a:cxnLst/>
            <a:rect l="l" t="t" r="r" b="b"/>
            <a:pathLst>
              <a:path w="5802637" h="3622523">
                <a:moveTo>
                  <a:pt x="0" y="0"/>
                </a:moveTo>
                <a:lnTo>
                  <a:pt x="5802637" y="0"/>
                </a:lnTo>
                <a:lnTo>
                  <a:pt x="5802637" y="3622523"/>
                </a:lnTo>
                <a:lnTo>
                  <a:pt x="0" y="36225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245" b="-224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88483" y="5192185"/>
            <a:ext cx="5796036" cy="3520795"/>
          </a:xfrm>
          <a:custGeom>
            <a:avLst/>
            <a:gdLst/>
            <a:ahLst/>
            <a:cxnLst/>
            <a:rect l="l" t="t" r="r" b="b"/>
            <a:pathLst>
              <a:path w="5796036" h="3520795">
                <a:moveTo>
                  <a:pt x="0" y="0"/>
                </a:moveTo>
                <a:lnTo>
                  <a:pt x="5796036" y="0"/>
                </a:lnTo>
                <a:lnTo>
                  <a:pt x="5796036" y="3520794"/>
                </a:lnTo>
                <a:lnTo>
                  <a:pt x="0" y="35207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01" t="-3515" b="-3515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859832" y="5192185"/>
            <a:ext cx="5825930" cy="3520795"/>
          </a:xfrm>
          <a:custGeom>
            <a:avLst/>
            <a:gdLst/>
            <a:ahLst/>
            <a:cxnLst/>
            <a:rect l="l" t="t" r="r" b="b"/>
            <a:pathLst>
              <a:path w="5825930" h="3520795">
                <a:moveTo>
                  <a:pt x="0" y="0"/>
                </a:moveTo>
                <a:lnTo>
                  <a:pt x="5825931" y="0"/>
                </a:lnTo>
                <a:lnTo>
                  <a:pt x="5825931" y="3520794"/>
                </a:lnTo>
                <a:lnTo>
                  <a:pt x="0" y="35207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3420"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8715" y="6872640"/>
            <a:ext cx="18925430" cy="2385660"/>
            <a:chOff x="0" y="0"/>
            <a:chExt cx="6401936" cy="8070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01936" cy="807001"/>
            </a:xfrm>
            <a:custGeom>
              <a:avLst/>
              <a:gdLst/>
              <a:ahLst/>
              <a:cxnLst/>
              <a:rect l="l" t="t" r="r" b="b"/>
              <a:pathLst>
                <a:path w="6401936" h="807001">
                  <a:moveTo>
                    <a:pt x="0" y="0"/>
                  </a:moveTo>
                  <a:lnTo>
                    <a:pt x="6401936" y="0"/>
                  </a:lnTo>
                  <a:lnTo>
                    <a:pt x="6401936" y="807001"/>
                  </a:lnTo>
                  <a:lnTo>
                    <a:pt x="0" y="807001"/>
                  </a:lnTo>
                  <a:close/>
                </a:path>
              </a:pathLst>
            </a:custGeom>
            <a:solidFill>
              <a:srgbClr val="2B3C5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977330" y="3761200"/>
            <a:ext cx="7710522" cy="6129853"/>
            <a:chOff x="0" y="0"/>
            <a:chExt cx="7241764" cy="57571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241763" cy="5757190"/>
            </a:xfrm>
            <a:custGeom>
              <a:avLst/>
              <a:gdLst/>
              <a:ahLst/>
              <a:cxnLst/>
              <a:rect l="l" t="t" r="r" b="b"/>
              <a:pathLst>
                <a:path w="7241763" h="5757190">
                  <a:moveTo>
                    <a:pt x="693696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5452390"/>
                  </a:lnTo>
                  <a:cubicBezTo>
                    <a:pt x="0" y="5621300"/>
                    <a:pt x="135890" y="5757190"/>
                    <a:pt x="304800" y="5757190"/>
                  </a:cubicBezTo>
                  <a:lnTo>
                    <a:pt x="6936963" y="5757190"/>
                  </a:lnTo>
                  <a:cubicBezTo>
                    <a:pt x="7105873" y="5757190"/>
                    <a:pt x="7241763" y="5621300"/>
                    <a:pt x="7241763" y="5452390"/>
                  </a:cubicBezTo>
                  <a:lnTo>
                    <a:pt x="7241763" y="304800"/>
                  </a:lnTo>
                  <a:cubicBezTo>
                    <a:pt x="7241763" y="135890"/>
                    <a:pt x="7105873" y="0"/>
                    <a:pt x="6936963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177361" y="3761200"/>
            <a:ext cx="5966639" cy="6205746"/>
            <a:chOff x="0" y="0"/>
            <a:chExt cx="4987820" cy="51877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87820" cy="5187702"/>
            </a:xfrm>
            <a:custGeom>
              <a:avLst/>
              <a:gdLst/>
              <a:ahLst/>
              <a:cxnLst/>
              <a:rect l="l" t="t" r="r" b="b"/>
              <a:pathLst>
                <a:path w="4987820" h="5187702">
                  <a:moveTo>
                    <a:pt x="468302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4882902"/>
                  </a:lnTo>
                  <a:cubicBezTo>
                    <a:pt x="0" y="5051811"/>
                    <a:pt x="135890" y="5187702"/>
                    <a:pt x="304800" y="5187702"/>
                  </a:cubicBezTo>
                  <a:lnTo>
                    <a:pt x="4683020" y="5187702"/>
                  </a:lnTo>
                  <a:cubicBezTo>
                    <a:pt x="4851929" y="5187702"/>
                    <a:pt x="4987820" y="5051811"/>
                    <a:pt x="4987820" y="4882902"/>
                  </a:cubicBezTo>
                  <a:lnTo>
                    <a:pt x="4987820" y="304800"/>
                  </a:lnTo>
                  <a:cubicBezTo>
                    <a:pt x="4987820" y="135890"/>
                    <a:pt x="4851929" y="0"/>
                    <a:pt x="4683020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4018932" y="4214526"/>
            <a:ext cx="4283497" cy="5468014"/>
          </a:xfrm>
          <a:custGeom>
            <a:avLst/>
            <a:gdLst/>
            <a:ahLst/>
            <a:cxnLst/>
            <a:rect l="l" t="t" r="r" b="b"/>
            <a:pathLst>
              <a:path w="4283497" h="5468014">
                <a:moveTo>
                  <a:pt x="0" y="0"/>
                </a:moveTo>
                <a:lnTo>
                  <a:pt x="4283497" y="0"/>
                </a:lnTo>
                <a:lnTo>
                  <a:pt x="4283497" y="5468014"/>
                </a:lnTo>
                <a:lnTo>
                  <a:pt x="0" y="54680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29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388177" y="4379860"/>
            <a:ext cx="6888828" cy="5042095"/>
          </a:xfrm>
          <a:custGeom>
            <a:avLst/>
            <a:gdLst/>
            <a:ahLst/>
            <a:cxnLst/>
            <a:rect l="l" t="t" r="r" b="b"/>
            <a:pathLst>
              <a:path w="6888828" h="5042095">
                <a:moveTo>
                  <a:pt x="0" y="0"/>
                </a:moveTo>
                <a:lnTo>
                  <a:pt x="6888828" y="0"/>
                </a:lnTo>
                <a:lnTo>
                  <a:pt x="6888828" y="5042096"/>
                </a:lnTo>
                <a:lnTo>
                  <a:pt x="0" y="5042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8" r="-76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84977" y="1740819"/>
            <a:ext cx="16790591" cy="175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รายละเอียด : </a:t>
            </a:r>
            <a:r>
              <a:rPr lang="en-US" sz="3332" spc="49">
                <a:solidFill>
                  <a:srgbClr val="2B3C56"/>
                </a:solidFill>
                <a:latin typeface="Dumondi"/>
                <a:ea typeface="Dumondi"/>
                <a:cs typeface="Dumondi"/>
                <a:sym typeface="Dumondi"/>
              </a:rPr>
              <a:t>สำนักงานปศุสัตว์เขต ๔ มีการประชุมเพื่อร่วมวางแผนเตรียมความพร้อมการปฏิบัติงาน         </a:t>
            </a:r>
          </a:p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2B3C56"/>
                </a:solidFill>
                <a:latin typeface="Dumondi"/>
                <a:ea typeface="Dumondi"/>
                <a:cs typeface="Dumondi"/>
                <a:sym typeface="Dumondi"/>
              </a:rPr>
              <a:t>                     ตามโครงการสัตวแพทย์พระราชทานฯ และมีการกำหนดจัดโครงการ</a:t>
            </a:r>
          </a:p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2B3C56"/>
                </a:solidFill>
                <a:latin typeface="Dumondi"/>
                <a:ea typeface="Dumondi"/>
                <a:cs typeface="Dumondi"/>
                <a:sym typeface="Dumondi"/>
              </a:rPr>
              <a:t>                     ในวันที่ ๖–๗ มีนาคม ๒๕๖๘ ณ จังหวัดบึงกาฬ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3474" y="986945"/>
            <a:ext cx="17635498" cy="556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25"/>
              </a:lnSpc>
              <a:spcBef>
                <a:spcPct val="0"/>
              </a:spcBef>
            </a:pPr>
            <a:r>
              <a:rPr lang="en-US" sz="3232" spc="48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๖) โครงการ/กิจกรรม :</a:t>
            </a:r>
            <a:r>
              <a:rPr lang="en-US" sz="3232" spc="48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  โครงการสัตวแพทย์พระราชทาน</a:t>
            </a:r>
          </a:p>
        </p:txBody>
      </p:sp>
      <p:sp>
        <p:nvSpPr>
          <p:cNvPr id="12" name="Freeform 12"/>
          <p:cNvSpPr/>
          <p:nvPr/>
        </p:nvSpPr>
        <p:spPr>
          <a:xfrm flipV="1">
            <a:off x="14412077" y="0"/>
            <a:ext cx="5207680" cy="3086032"/>
          </a:xfrm>
          <a:custGeom>
            <a:avLst/>
            <a:gdLst/>
            <a:ahLst/>
            <a:cxnLst/>
            <a:rect l="l" t="t" r="r" b="b"/>
            <a:pathLst>
              <a:path w="5207680" h="3086032">
                <a:moveTo>
                  <a:pt x="0" y="3086032"/>
                </a:moveTo>
                <a:lnTo>
                  <a:pt x="5207679" y="3086032"/>
                </a:lnTo>
                <a:lnTo>
                  <a:pt x="5207679" y="0"/>
                </a:lnTo>
                <a:lnTo>
                  <a:pt x="0" y="0"/>
                </a:lnTo>
                <a:lnTo>
                  <a:pt x="0" y="308603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1921" y="9258300"/>
            <a:ext cx="18925430" cy="1745790"/>
            <a:chOff x="0" y="0"/>
            <a:chExt cx="6401936" cy="590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01936" cy="590551"/>
            </a:xfrm>
            <a:custGeom>
              <a:avLst/>
              <a:gdLst/>
              <a:ahLst/>
              <a:cxnLst/>
              <a:rect l="l" t="t" r="r" b="b"/>
              <a:pathLst>
                <a:path w="6401936" h="590551">
                  <a:moveTo>
                    <a:pt x="0" y="0"/>
                  </a:moveTo>
                  <a:lnTo>
                    <a:pt x="6401936" y="0"/>
                  </a:lnTo>
                  <a:lnTo>
                    <a:pt x="6401936" y="590551"/>
                  </a:lnTo>
                  <a:lnTo>
                    <a:pt x="0" y="590551"/>
                  </a:lnTo>
                  <a:close/>
                </a:path>
              </a:pathLst>
            </a:custGeom>
            <a:solidFill>
              <a:srgbClr val="2B3C5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802418" y="585271"/>
            <a:ext cx="6315601" cy="4023493"/>
            <a:chOff x="0" y="0"/>
            <a:chExt cx="6398830" cy="40765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98830" cy="4076516"/>
            </a:xfrm>
            <a:custGeom>
              <a:avLst/>
              <a:gdLst/>
              <a:ahLst/>
              <a:cxnLst/>
              <a:rect l="l" t="t" r="r" b="b"/>
              <a:pathLst>
                <a:path w="6398830" h="4076516">
                  <a:moveTo>
                    <a:pt x="609403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6094030" y="4076516"/>
                  </a:lnTo>
                  <a:cubicBezTo>
                    <a:pt x="6262940" y="4076516"/>
                    <a:pt x="6398830" y="3940626"/>
                    <a:pt x="6398830" y="3771716"/>
                  </a:cubicBezTo>
                  <a:lnTo>
                    <a:pt x="6398830" y="304800"/>
                  </a:lnTo>
                  <a:cubicBezTo>
                    <a:pt x="6398830" y="135890"/>
                    <a:pt x="6262940" y="0"/>
                    <a:pt x="6094030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802418" y="4921785"/>
            <a:ext cx="6315601" cy="4023493"/>
            <a:chOff x="0" y="0"/>
            <a:chExt cx="6398830" cy="40765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98830" cy="4076516"/>
            </a:xfrm>
            <a:custGeom>
              <a:avLst/>
              <a:gdLst/>
              <a:ahLst/>
              <a:cxnLst/>
              <a:rect l="l" t="t" r="r" b="b"/>
              <a:pathLst>
                <a:path w="6398830" h="4076516">
                  <a:moveTo>
                    <a:pt x="609403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6094030" y="4076516"/>
                  </a:lnTo>
                  <a:cubicBezTo>
                    <a:pt x="6262940" y="4076516"/>
                    <a:pt x="6398830" y="3940626"/>
                    <a:pt x="6398830" y="3771716"/>
                  </a:cubicBezTo>
                  <a:lnTo>
                    <a:pt x="6398830" y="304800"/>
                  </a:lnTo>
                  <a:cubicBezTo>
                    <a:pt x="6398830" y="135890"/>
                    <a:pt x="6262940" y="0"/>
                    <a:pt x="6094030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sp>
        <p:nvSpPr>
          <p:cNvPr id="8" name="Freeform 8"/>
          <p:cNvSpPr/>
          <p:nvPr/>
        </p:nvSpPr>
        <p:spPr>
          <a:xfrm flipH="1" flipV="1">
            <a:off x="-1575140" y="0"/>
            <a:ext cx="5207680" cy="3086032"/>
          </a:xfrm>
          <a:custGeom>
            <a:avLst/>
            <a:gdLst/>
            <a:ahLst/>
            <a:cxnLst/>
            <a:rect l="l" t="t" r="r" b="b"/>
            <a:pathLst>
              <a:path w="5207680" h="3086032">
                <a:moveTo>
                  <a:pt x="5207680" y="3086032"/>
                </a:moveTo>
                <a:lnTo>
                  <a:pt x="0" y="3086032"/>
                </a:lnTo>
                <a:lnTo>
                  <a:pt x="0" y="0"/>
                </a:lnTo>
                <a:lnTo>
                  <a:pt x="5207680" y="0"/>
                </a:lnTo>
                <a:lnTo>
                  <a:pt x="5207680" y="30860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>
            <a:off x="10382261" y="585271"/>
            <a:ext cx="6315601" cy="4023493"/>
            <a:chOff x="0" y="0"/>
            <a:chExt cx="6398830" cy="40765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98830" cy="4076516"/>
            </a:xfrm>
            <a:custGeom>
              <a:avLst/>
              <a:gdLst/>
              <a:ahLst/>
              <a:cxnLst/>
              <a:rect l="l" t="t" r="r" b="b"/>
              <a:pathLst>
                <a:path w="6398830" h="4076516">
                  <a:moveTo>
                    <a:pt x="609403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6094030" y="4076516"/>
                  </a:lnTo>
                  <a:cubicBezTo>
                    <a:pt x="6262940" y="4076516"/>
                    <a:pt x="6398830" y="3940626"/>
                    <a:pt x="6398830" y="3771716"/>
                  </a:cubicBezTo>
                  <a:lnTo>
                    <a:pt x="6398830" y="304800"/>
                  </a:lnTo>
                  <a:cubicBezTo>
                    <a:pt x="6398830" y="135890"/>
                    <a:pt x="6262940" y="0"/>
                    <a:pt x="6094030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382261" y="4921785"/>
            <a:ext cx="6315601" cy="4023493"/>
            <a:chOff x="0" y="0"/>
            <a:chExt cx="6398830" cy="40765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98830" cy="4076516"/>
            </a:xfrm>
            <a:custGeom>
              <a:avLst/>
              <a:gdLst/>
              <a:ahLst/>
              <a:cxnLst/>
              <a:rect l="l" t="t" r="r" b="b"/>
              <a:pathLst>
                <a:path w="6398830" h="4076516">
                  <a:moveTo>
                    <a:pt x="609403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6094030" y="4076516"/>
                  </a:lnTo>
                  <a:cubicBezTo>
                    <a:pt x="6262940" y="4076516"/>
                    <a:pt x="6398830" y="3940626"/>
                    <a:pt x="6398830" y="3771716"/>
                  </a:cubicBezTo>
                  <a:lnTo>
                    <a:pt x="6398830" y="304800"/>
                  </a:lnTo>
                  <a:cubicBezTo>
                    <a:pt x="6398830" y="135890"/>
                    <a:pt x="6262940" y="0"/>
                    <a:pt x="6094030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3015017" y="770781"/>
            <a:ext cx="5890403" cy="3652472"/>
          </a:xfrm>
          <a:custGeom>
            <a:avLst/>
            <a:gdLst/>
            <a:ahLst/>
            <a:cxnLst/>
            <a:rect l="l" t="t" r="r" b="b"/>
            <a:pathLst>
              <a:path w="5890403" h="3652472">
                <a:moveTo>
                  <a:pt x="0" y="0"/>
                </a:moveTo>
                <a:lnTo>
                  <a:pt x="5890403" y="0"/>
                </a:lnTo>
                <a:lnTo>
                  <a:pt x="5890403" y="3652472"/>
                </a:lnTo>
                <a:lnTo>
                  <a:pt x="0" y="3652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643483" y="770781"/>
            <a:ext cx="5865915" cy="3652472"/>
          </a:xfrm>
          <a:custGeom>
            <a:avLst/>
            <a:gdLst/>
            <a:ahLst/>
            <a:cxnLst/>
            <a:rect l="l" t="t" r="r" b="b"/>
            <a:pathLst>
              <a:path w="5865915" h="3652472">
                <a:moveTo>
                  <a:pt x="0" y="0"/>
                </a:moveTo>
                <a:lnTo>
                  <a:pt x="5865915" y="0"/>
                </a:lnTo>
                <a:lnTo>
                  <a:pt x="5865915" y="3652472"/>
                </a:lnTo>
                <a:lnTo>
                  <a:pt x="0" y="36524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89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015017" y="5227858"/>
            <a:ext cx="5890403" cy="3411348"/>
          </a:xfrm>
          <a:custGeom>
            <a:avLst/>
            <a:gdLst/>
            <a:ahLst/>
            <a:cxnLst/>
            <a:rect l="l" t="t" r="r" b="b"/>
            <a:pathLst>
              <a:path w="5890403" h="3411348">
                <a:moveTo>
                  <a:pt x="0" y="0"/>
                </a:moveTo>
                <a:lnTo>
                  <a:pt x="5890403" y="0"/>
                </a:lnTo>
                <a:lnTo>
                  <a:pt x="5890403" y="3411348"/>
                </a:lnTo>
                <a:lnTo>
                  <a:pt x="0" y="34113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643483" y="5227858"/>
            <a:ext cx="5865915" cy="3398950"/>
          </a:xfrm>
          <a:custGeom>
            <a:avLst/>
            <a:gdLst/>
            <a:ahLst/>
            <a:cxnLst/>
            <a:rect l="l" t="t" r="r" b="b"/>
            <a:pathLst>
              <a:path w="5865915" h="3398950">
                <a:moveTo>
                  <a:pt x="0" y="0"/>
                </a:moveTo>
                <a:lnTo>
                  <a:pt x="5865915" y="0"/>
                </a:lnTo>
                <a:lnTo>
                  <a:pt x="5865915" y="3398950"/>
                </a:lnTo>
                <a:lnTo>
                  <a:pt x="0" y="33989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212"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46773" y="5764066"/>
            <a:ext cx="18925430" cy="2385660"/>
            <a:chOff x="0" y="0"/>
            <a:chExt cx="6401936" cy="8070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01936" cy="807001"/>
            </a:xfrm>
            <a:custGeom>
              <a:avLst/>
              <a:gdLst/>
              <a:ahLst/>
              <a:cxnLst/>
              <a:rect l="l" t="t" r="r" b="b"/>
              <a:pathLst>
                <a:path w="6401936" h="807001">
                  <a:moveTo>
                    <a:pt x="0" y="0"/>
                  </a:moveTo>
                  <a:lnTo>
                    <a:pt x="6401936" y="0"/>
                  </a:lnTo>
                  <a:lnTo>
                    <a:pt x="6401936" y="807001"/>
                  </a:lnTo>
                  <a:lnTo>
                    <a:pt x="0" y="807001"/>
                  </a:lnTo>
                  <a:close/>
                </a:path>
              </a:pathLst>
            </a:custGeom>
            <a:solidFill>
              <a:srgbClr val="2B3C56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084977" y="1740819"/>
            <a:ext cx="16061929" cy="175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รายละเอียด : </a:t>
            </a:r>
            <a:r>
              <a:rPr lang="en-US" sz="3332" spc="49">
                <a:solidFill>
                  <a:srgbClr val="2B3C56"/>
                </a:solidFill>
                <a:latin typeface="Dumondi"/>
                <a:ea typeface="Dumondi"/>
                <a:cs typeface="Dumondi"/>
                <a:sym typeface="Dumondi"/>
              </a:rPr>
              <a:t>สำนักงานปศุสัตว์เขต ๔ มีการประชุมเพื่อร่วมวางแผนเตรียมความพร้อมการปฏิบัติงาน  </a:t>
            </a:r>
          </a:p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2B3C56"/>
                </a:solidFill>
                <a:latin typeface="Dumondi"/>
                <a:ea typeface="Dumondi"/>
                <a:cs typeface="Dumondi"/>
                <a:sym typeface="Dumondi"/>
              </a:rPr>
              <a:t>                     เพื่อควบคุมและป้องกันโรคพิษสุนัขบ้าโดยเข้าร่วมกับสาธารณสุข เทศบาล และหน่วยงาน </a:t>
            </a:r>
          </a:p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2B3C56"/>
                </a:solidFill>
                <a:latin typeface="Dumondi"/>
                <a:ea typeface="Dumondi"/>
                <a:cs typeface="Dumondi"/>
                <a:sym typeface="Dumondi"/>
              </a:rPr>
              <a:t>                     กรมปศุสัตว์ในพื้นที่  ทั้งนี้ กลุ่มเป้าหมายมีทั้งสุนัขและแมวทั้งที่มีเจ้าของและไม่มีเจ้าของ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3474" y="986945"/>
            <a:ext cx="17635498" cy="556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25"/>
              </a:lnSpc>
              <a:spcBef>
                <a:spcPct val="0"/>
              </a:spcBef>
            </a:pPr>
            <a:r>
              <a:rPr lang="en-US" sz="3232" spc="48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๗) โครงการ/กิจกรรม :</a:t>
            </a:r>
            <a:r>
              <a:rPr lang="en-US" sz="3232" spc="48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  กิจกรรมด้านการควบคุมและป้องกันโรคพิษสุนัขบ้า</a:t>
            </a:r>
          </a:p>
        </p:txBody>
      </p:sp>
      <p:sp>
        <p:nvSpPr>
          <p:cNvPr id="6" name="Freeform 6"/>
          <p:cNvSpPr/>
          <p:nvPr/>
        </p:nvSpPr>
        <p:spPr>
          <a:xfrm flipV="1">
            <a:off x="14412077" y="0"/>
            <a:ext cx="5207680" cy="3086032"/>
          </a:xfrm>
          <a:custGeom>
            <a:avLst/>
            <a:gdLst/>
            <a:ahLst/>
            <a:cxnLst/>
            <a:rect l="l" t="t" r="r" b="b"/>
            <a:pathLst>
              <a:path w="5207680" h="3086032">
                <a:moveTo>
                  <a:pt x="0" y="3086032"/>
                </a:moveTo>
                <a:lnTo>
                  <a:pt x="5207679" y="3086032"/>
                </a:lnTo>
                <a:lnTo>
                  <a:pt x="5207679" y="0"/>
                </a:lnTo>
                <a:lnTo>
                  <a:pt x="0" y="0"/>
                </a:lnTo>
                <a:lnTo>
                  <a:pt x="0" y="30860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1084977" y="4411487"/>
            <a:ext cx="7657071" cy="5090818"/>
            <a:chOff x="0" y="0"/>
            <a:chExt cx="6131465" cy="40765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131465" cy="4076516"/>
            </a:xfrm>
            <a:custGeom>
              <a:avLst/>
              <a:gdLst/>
              <a:ahLst/>
              <a:cxnLst/>
              <a:rect l="l" t="t" r="r" b="b"/>
              <a:pathLst>
                <a:path w="6131465" h="4076516">
                  <a:moveTo>
                    <a:pt x="582666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5826665" y="4076516"/>
                  </a:lnTo>
                  <a:cubicBezTo>
                    <a:pt x="5995574" y="4076516"/>
                    <a:pt x="6131465" y="3940626"/>
                    <a:pt x="6131465" y="3771716"/>
                  </a:cubicBezTo>
                  <a:lnTo>
                    <a:pt x="6131465" y="304800"/>
                  </a:lnTo>
                  <a:cubicBezTo>
                    <a:pt x="6131465" y="135890"/>
                    <a:pt x="5995574" y="0"/>
                    <a:pt x="5826665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602229" y="4411487"/>
            <a:ext cx="7657071" cy="5090818"/>
            <a:chOff x="0" y="0"/>
            <a:chExt cx="6131465" cy="40765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31465" cy="4076516"/>
            </a:xfrm>
            <a:custGeom>
              <a:avLst/>
              <a:gdLst/>
              <a:ahLst/>
              <a:cxnLst/>
              <a:rect l="l" t="t" r="r" b="b"/>
              <a:pathLst>
                <a:path w="6131465" h="4076516">
                  <a:moveTo>
                    <a:pt x="582666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5826665" y="4076516"/>
                  </a:lnTo>
                  <a:cubicBezTo>
                    <a:pt x="5995574" y="4076516"/>
                    <a:pt x="6131465" y="3940626"/>
                    <a:pt x="6131465" y="3771716"/>
                  </a:cubicBezTo>
                  <a:lnTo>
                    <a:pt x="6131465" y="304800"/>
                  </a:lnTo>
                  <a:cubicBezTo>
                    <a:pt x="6131465" y="135890"/>
                    <a:pt x="5995574" y="0"/>
                    <a:pt x="5826665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466077" y="4617565"/>
            <a:ext cx="6894871" cy="4678662"/>
          </a:xfrm>
          <a:custGeom>
            <a:avLst/>
            <a:gdLst/>
            <a:ahLst/>
            <a:cxnLst/>
            <a:rect l="l" t="t" r="r" b="b"/>
            <a:pathLst>
              <a:path w="6894871" h="4678662">
                <a:moveTo>
                  <a:pt x="0" y="0"/>
                </a:moveTo>
                <a:lnTo>
                  <a:pt x="6894871" y="0"/>
                </a:lnTo>
                <a:lnTo>
                  <a:pt x="6894871" y="4678663"/>
                </a:lnTo>
                <a:lnTo>
                  <a:pt x="0" y="46786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15403" y="4617565"/>
            <a:ext cx="7100514" cy="4640735"/>
          </a:xfrm>
          <a:custGeom>
            <a:avLst/>
            <a:gdLst/>
            <a:ahLst/>
            <a:cxnLst/>
            <a:rect l="l" t="t" r="r" b="b"/>
            <a:pathLst>
              <a:path w="7100514" h="4640735">
                <a:moveTo>
                  <a:pt x="0" y="0"/>
                </a:moveTo>
                <a:lnTo>
                  <a:pt x="7100514" y="0"/>
                </a:lnTo>
                <a:lnTo>
                  <a:pt x="7100514" y="4640735"/>
                </a:lnTo>
                <a:lnTo>
                  <a:pt x="0" y="46407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002"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61921" y="9258300"/>
            <a:ext cx="18925430" cy="1745790"/>
            <a:chOff x="0" y="0"/>
            <a:chExt cx="6401936" cy="590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01936" cy="590551"/>
            </a:xfrm>
            <a:custGeom>
              <a:avLst/>
              <a:gdLst/>
              <a:ahLst/>
              <a:cxnLst/>
              <a:rect l="l" t="t" r="r" b="b"/>
              <a:pathLst>
                <a:path w="6401936" h="590551">
                  <a:moveTo>
                    <a:pt x="0" y="0"/>
                  </a:moveTo>
                  <a:lnTo>
                    <a:pt x="6401936" y="0"/>
                  </a:lnTo>
                  <a:lnTo>
                    <a:pt x="6401936" y="590551"/>
                  </a:lnTo>
                  <a:lnTo>
                    <a:pt x="0" y="590551"/>
                  </a:lnTo>
                  <a:close/>
                </a:path>
              </a:pathLst>
            </a:custGeom>
            <a:solidFill>
              <a:srgbClr val="2B3C5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585271"/>
            <a:ext cx="6315601" cy="4023493"/>
            <a:chOff x="0" y="0"/>
            <a:chExt cx="6398830" cy="40765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98830" cy="4076516"/>
            </a:xfrm>
            <a:custGeom>
              <a:avLst/>
              <a:gdLst/>
              <a:ahLst/>
              <a:cxnLst/>
              <a:rect l="l" t="t" r="r" b="b"/>
              <a:pathLst>
                <a:path w="6398830" h="4076516">
                  <a:moveTo>
                    <a:pt x="609403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6094030" y="4076516"/>
                  </a:lnTo>
                  <a:cubicBezTo>
                    <a:pt x="6262940" y="4076516"/>
                    <a:pt x="6398830" y="3940626"/>
                    <a:pt x="6398830" y="3771716"/>
                  </a:cubicBezTo>
                  <a:lnTo>
                    <a:pt x="6398830" y="304800"/>
                  </a:lnTo>
                  <a:cubicBezTo>
                    <a:pt x="6398830" y="135890"/>
                    <a:pt x="6262940" y="0"/>
                    <a:pt x="6094030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4921785"/>
            <a:ext cx="6315601" cy="4023493"/>
            <a:chOff x="0" y="0"/>
            <a:chExt cx="6398830" cy="40765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98830" cy="4076516"/>
            </a:xfrm>
            <a:custGeom>
              <a:avLst/>
              <a:gdLst/>
              <a:ahLst/>
              <a:cxnLst/>
              <a:rect l="l" t="t" r="r" b="b"/>
              <a:pathLst>
                <a:path w="6398830" h="4076516">
                  <a:moveTo>
                    <a:pt x="609403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6094030" y="4076516"/>
                  </a:lnTo>
                  <a:cubicBezTo>
                    <a:pt x="6262940" y="4076516"/>
                    <a:pt x="6398830" y="3940626"/>
                    <a:pt x="6398830" y="3771716"/>
                  </a:cubicBezTo>
                  <a:lnTo>
                    <a:pt x="6398830" y="304800"/>
                  </a:lnTo>
                  <a:cubicBezTo>
                    <a:pt x="6398830" y="135890"/>
                    <a:pt x="6262940" y="0"/>
                    <a:pt x="6094030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sp>
        <p:nvSpPr>
          <p:cNvPr id="8" name="Freeform 8"/>
          <p:cNvSpPr/>
          <p:nvPr/>
        </p:nvSpPr>
        <p:spPr>
          <a:xfrm flipV="1">
            <a:off x="14412077" y="0"/>
            <a:ext cx="5207680" cy="3086032"/>
          </a:xfrm>
          <a:custGeom>
            <a:avLst/>
            <a:gdLst/>
            <a:ahLst/>
            <a:cxnLst/>
            <a:rect l="l" t="t" r="r" b="b"/>
            <a:pathLst>
              <a:path w="5207680" h="3086032">
                <a:moveTo>
                  <a:pt x="0" y="3086032"/>
                </a:moveTo>
                <a:lnTo>
                  <a:pt x="5207679" y="3086032"/>
                </a:lnTo>
                <a:lnTo>
                  <a:pt x="5207679" y="0"/>
                </a:lnTo>
                <a:lnTo>
                  <a:pt x="0" y="0"/>
                </a:lnTo>
                <a:lnTo>
                  <a:pt x="0" y="308603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>
            <a:off x="8608543" y="585271"/>
            <a:ext cx="6315601" cy="4023493"/>
            <a:chOff x="0" y="0"/>
            <a:chExt cx="6398830" cy="40765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98830" cy="4076516"/>
            </a:xfrm>
            <a:custGeom>
              <a:avLst/>
              <a:gdLst/>
              <a:ahLst/>
              <a:cxnLst/>
              <a:rect l="l" t="t" r="r" b="b"/>
              <a:pathLst>
                <a:path w="6398830" h="4076516">
                  <a:moveTo>
                    <a:pt x="609403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6094030" y="4076516"/>
                  </a:lnTo>
                  <a:cubicBezTo>
                    <a:pt x="6262940" y="4076516"/>
                    <a:pt x="6398830" y="3940626"/>
                    <a:pt x="6398830" y="3771716"/>
                  </a:cubicBezTo>
                  <a:lnTo>
                    <a:pt x="6398830" y="304800"/>
                  </a:lnTo>
                  <a:cubicBezTo>
                    <a:pt x="6398830" y="135890"/>
                    <a:pt x="6262940" y="0"/>
                    <a:pt x="6094030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608543" y="4921785"/>
            <a:ext cx="6315601" cy="4023493"/>
            <a:chOff x="0" y="0"/>
            <a:chExt cx="6398830" cy="40765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98830" cy="4076516"/>
            </a:xfrm>
            <a:custGeom>
              <a:avLst/>
              <a:gdLst/>
              <a:ahLst/>
              <a:cxnLst/>
              <a:rect l="l" t="t" r="r" b="b"/>
              <a:pathLst>
                <a:path w="6398830" h="4076516">
                  <a:moveTo>
                    <a:pt x="6094030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771716"/>
                  </a:lnTo>
                  <a:cubicBezTo>
                    <a:pt x="0" y="3940626"/>
                    <a:pt x="135890" y="4076516"/>
                    <a:pt x="304800" y="4076516"/>
                  </a:cubicBezTo>
                  <a:lnTo>
                    <a:pt x="6094030" y="4076516"/>
                  </a:lnTo>
                  <a:cubicBezTo>
                    <a:pt x="6262940" y="4076516"/>
                    <a:pt x="6398830" y="3940626"/>
                    <a:pt x="6398830" y="3771716"/>
                  </a:cubicBezTo>
                  <a:lnTo>
                    <a:pt x="6398830" y="304800"/>
                  </a:lnTo>
                  <a:cubicBezTo>
                    <a:pt x="6398830" y="135890"/>
                    <a:pt x="6262940" y="0"/>
                    <a:pt x="6094030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75795" y="692722"/>
            <a:ext cx="5449126" cy="3808590"/>
          </a:xfrm>
          <a:custGeom>
            <a:avLst/>
            <a:gdLst/>
            <a:ahLst/>
            <a:cxnLst/>
            <a:rect l="l" t="t" r="r" b="b"/>
            <a:pathLst>
              <a:path w="5449126" h="3808590">
                <a:moveTo>
                  <a:pt x="0" y="0"/>
                </a:moveTo>
                <a:lnTo>
                  <a:pt x="5449126" y="0"/>
                </a:lnTo>
                <a:lnTo>
                  <a:pt x="5449126" y="3808590"/>
                </a:lnTo>
                <a:lnTo>
                  <a:pt x="0" y="3808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5" b="-25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096152" y="721374"/>
            <a:ext cx="5537640" cy="3779938"/>
          </a:xfrm>
          <a:custGeom>
            <a:avLst/>
            <a:gdLst/>
            <a:ahLst/>
            <a:cxnLst/>
            <a:rect l="l" t="t" r="r" b="b"/>
            <a:pathLst>
              <a:path w="5537640" h="3779938">
                <a:moveTo>
                  <a:pt x="0" y="0"/>
                </a:moveTo>
                <a:lnTo>
                  <a:pt x="5537640" y="0"/>
                </a:lnTo>
                <a:lnTo>
                  <a:pt x="5537640" y="3779938"/>
                </a:lnTo>
                <a:lnTo>
                  <a:pt x="0" y="37799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73" t="-2042" r="-117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75795" y="5084311"/>
            <a:ext cx="5449126" cy="3698442"/>
          </a:xfrm>
          <a:custGeom>
            <a:avLst/>
            <a:gdLst/>
            <a:ahLst/>
            <a:cxnLst/>
            <a:rect l="l" t="t" r="r" b="b"/>
            <a:pathLst>
              <a:path w="5449126" h="3698442">
                <a:moveTo>
                  <a:pt x="0" y="0"/>
                </a:moveTo>
                <a:lnTo>
                  <a:pt x="5449126" y="0"/>
                </a:lnTo>
                <a:lnTo>
                  <a:pt x="5449126" y="3698442"/>
                </a:lnTo>
                <a:lnTo>
                  <a:pt x="0" y="36984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184" b="-5184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096152" y="5084311"/>
            <a:ext cx="5537640" cy="3698442"/>
          </a:xfrm>
          <a:custGeom>
            <a:avLst/>
            <a:gdLst/>
            <a:ahLst/>
            <a:cxnLst/>
            <a:rect l="l" t="t" r="r" b="b"/>
            <a:pathLst>
              <a:path w="5537640" h="3698442">
                <a:moveTo>
                  <a:pt x="0" y="0"/>
                </a:moveTo>
                <a:lnTo>
                  <a:pt x="5537640" y="0"/>
                </a:lnTo>
                <a:lnTo>
                  <a:pt x="5537640" y="3698442"/>
                </a:lnTo>
                <a:lnTo>
                  <a:pt x="0" y="36984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808" b="-3808"/>
            </a:stretch>
          </a:blipFill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5E5E5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55542" y="7354085"/>
            <a:ext cx="24726857" cy="5559351"/>
          </a:xfrm>
          <a:custGeom>
            <a:avLst/>
            <a:gdLst/>
            <a:ahLst/>
            <a:cxnLst/>
            <a:rect l="l" t="t" r="r" b="b"/>
            <a:pathLst>
              <a:path w="24726857" h="5559351">
                <a:moveTo>
                  <a:pt x="0" y="0"/>
                </a:moveTo>
                <a:lnTo>
                  <a:pt x="24726857" y="0"/>
                </a:lnTo>
                <a:lnTo>
                  <a:pt x="24726857" y="5559351"/>
                </a:lnTo>
                <a:lnTo>
                  <a:pt x="0" y="555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0" y="3796973"/>
            <a:ext cx="10693328" cy="6336787"/>
          </a:xfrm>
          <a:custGeom>
            <a:avLst/>
            <a:gdLst/>
            <a:ahLst/>
            <a:cxnLst/>
            <a:rect l="l" t="t" r="r" b="b"/>
            <a:pathLst>
              <a:path w="10693328" h="6336787">
                <a:moveTo>
                  <a:pt x="10693328" y="0"/>
                </a:moveTo>
                <a:lnTo>
                  <a:pt x="0" y="0"/>
                </a:lnTo>
                <a:lnTo>
                  <a:pt x="0" y="6336787"/>
                </a:lnTo>
                <a:lnTo>
                  <a:pt x="10693328" y="6336787"/>
                </a:lnTo>
                <a:lnTo>
                  <a:pt x="106933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V="1">
            <a:off x="9007887" y="-19050"/>
            <a:ext cx="9299163" cy="5510615"/>
          </a:xfrm>
          <a:custGeom>
            <a:avLst/>
            <a:gdLst/>
            <a:ahLst/>
            <a:cxnLst/>
            <a:rect l="l" t="t" r="r" b="b"/>
            <a:pathLst>
              <a:path w="9299163" h="5510615">
                <a:moveTo>
                  <a:pt x="0" y="5510615"/>
                </a:moveTo>
                <a:lnTo>
                  <a:pt x="9299163" y="5510615"/>
                </a:lnTo>
                <a:lnTo>
                  <a:pt x="9299163" y="0"/>
                </a:lnTo>
                <a:lnTo>
                  <a:pt x="0" y="0"/>
                </a:lnTo>
                <a:lnTo>
                  <a:pt x="0" y="551061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523597" y="8219037"/>
            <a:ext cx="1380552" cy="1394336"/>
          </a:xfrm>
          <a:custGeom>
            <a:avLst/>
            <a:gdLst/>
            <a:ahLst/>
            <a:cxnLst/>
            <a:rect l="l" t="t" r="r" b="b"/>
            <a:pathLst>
              <a:path w="1380552" h="1394336">
                <a:moveTo>
                  <a:pt x="0" y="0"/>
                </a:moveTo>
                <a:lnTo>
                  <a:pt x="1380552" y="0"/>
                </a:lnTo>
                <a:lnTo>
                  <a:pt x="1380552" y="1394337"/>
                </a:lnTo>
                <a:lnTo>
                  <a:pt x="0" y="1394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27" r="-2327" b="-362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92617" y="9063038"/>
            <a:ext cx="3915113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E9E9E9"/>
                </a:solidFill>
                <a:latin typeface="Prompt"/>
                <a:ea typeface="Prompt"/>
                <a:cs typeface="Prompt"/>
                <a:sym typeface="Prompt"/>
              </a:rPr>
              <a:t>สำนักงานปศุสัตว์เขต ๔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43340" y="3822920"/>
            <a:ext cx="11899975" cy="299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407"/>
              </a:lnSpc>
              <a:spcBef>
                <a:spcPct val="0"/>
              </a:spcBef>
            </a:pPr>
            <a:r>
              <a:rPr lang="en-US" sz="17433" b="1">
                <a:solidFill>
                  <a:srgbClr val="2B3C56"/>
                </a:solidFill>
                <a:latin typeface="Dumondi Bold"/>
                <a:ea typeface="Dumondi Bold"/>
                <a:cs typeface="Dumondi Bold"/>
                <a:sym typeface="Dumondi Bold"/>
              </a:rPr>
              <a:t>ด้านกตัญญู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580597" cy="6580597"/>
          </a:xfrm>
          <a:custGeom>
            <a:avLst/>
            <a:gdLst/>
            <a:ahLst/>
            <a:cxnLst/>
            <a:rect l="l" t="t" r="r" b="b"/>
            <a:pathLst>
              <a:path w="6580597" h="6580597">
                <a:moveTo>
                  <a:pt x="0" y="0"/>
                </a:moveTo>
                <a:lnTo>
                  <a:pt x="6580597" y="0"/>
                </a:lnTo>
                <a:lnTo>
                  <a:pt x="6580597" y="6580597"/>
                </a:lnTo>
                <a:lnTo>
                  <a:pt x="0" y="6580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85099" y="5529779"/>
            <a:ext cx="7058901" cy="4498078"/>
          </a:xfrm>
          <a:custGeom>
            <a:avLst/>
            <a:gdLst/>
            <a:ahLst/>
            <a:cxnLst/>
            <a:rect l="l" t="t" r="r" b="b"/>
            <a:pathLst>
              <a:path w="7058901" h="4498078">
                <a:moveTo>
                  <a:pt x="0" y="0"/>
                </a:moveTo>
                <a:lnTo>
                  <a:pt x="7058901" y="0"/>
                </a:lnTo>
                <a:lnTo>
                  <a:pt x="7058901" y="4498078"/>
                </a:lnTo>
                <a:lnTo>
                  <a:pt x="0" y="44980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926" b="-492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85099" y="5529779"/>
            <a:ext cx="7058901" cy="4498078"/>
          </a:xfrm>
          <a:custGeom>
            <a:avLst/>
            <a:gdLst/>
            <a:ahLst/>
            <a:cxnLst/>
            <a:rect l="l" t="t" r="r" b="b"/>
            <a:pathLst>
              <a:path w="7058901" h="4498078">
                <a:moveTo>
                  <a:pt x="0" y="0"/>
                </a:moveTo>
                <a:lnTo>
                  <a:pt x="7058901" y="0"/>
                </a:lnTo>
                <a:lnTo>
                  <a:pt x="7058901" y="4498078"/>
                </a:lnTo>
                <a:lnTo>
                  <a:pt x="0" y="4498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2439" b="-6707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081262" y="5529779"/>
            <a:ext cx="7178038" cy="4500884"/>
          </a:xfrm>
          <a:custGeom>
            <a:avLst/>
            <a:gdLst/>
            <a:ahLst/>
            <a:cxnLst/>
            <a:rect l="l" t="t" r="r" b="b"/>
            <a:pathLst>
              <a:path w="7178038" h="4500884">
                <a:moveTo>
                  <a:pt x="0" y="0"/>
                </a:moveTo>
                <a:lnTo>
                  <a:pt x="7178038" y="0"/>
                </a:lnTo>
                <a:lnTo>
                  <a:pt x="7178038" y="4500884"/>
                </a:lnTo>
                <a:lnTo>
                  <a:pt x="0" y="45008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4926" b="-4926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44000" y="-51844"/>
            <a:ext cx="8791427" cy="2206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31"/>
              </a:lnSpc>
              <a:spcBef>
                <a:spcPct val="0"/>
              </a:spcBef>
            </a:pPr>
            <a:r>
              <a:rPr lang="en-US" sz="12879" b="1">
                <a:solidFill>
                  <a:srgbClr val="2B3C56"/>
                </a:solidFill>
                <a:latin typeface="Dumondi Bold"/>
                <a:ea typeface="Dumondi Bold"/>
                <a:cs typeface="Dumondi Bold"/>
                <a:sym typeface="Dumondi Bold"/>
              </a:rPr>
              <a:t>ด้านกตัญญู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17844" y="2154666"/>
            <a:ext cx="14884306" cy="513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5"/>
              </a:lnSpc>
              <a:spcBef>
                <a:spcPct val="0"/>
              </a:spcBef>
            </a:pPr>
            <a:r>
              <a:rPr lang="en-US" sz="3032" spc="45">
                <a:solidFill>
                  <a:srgbClr val="906126"/>
                </a:solidFill>
                <a:latin typeface="Prompt"/>
                <a:ea typeface="Prompt"/>
                <a:cs typeface="Prompt"/>
                <a:sym typeface="Prompt"/>
              </a:rPr>
              <a:t>๘) โครงการ/กิจกรรม :</a:t>
            </a:r>
            <a:r>
              <a:rPr lang="en-US" sz="3032" spc="45">
                <a:solidFill>
                  <a:srgbClr val="3C4F75"/>
                </a:solidFill>
                <a:latin typeface="Prompt"/>
                <a:ea typeface="Prompt"/>
                <a:cs typeface="Prompt"/>
                <a:sym typeface="Prompt"/>
              </a:rPr>
              <a:t>  กิจกรรมในงานวันสำคัญต่างๆ ทางประเพณีและทางศาสนา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84931" y="2734904"/>
            <a:ext cx="14155294" cy="1580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5"/>
              </a:lnSpc>
              <a:spcBef>
                <a:spcPct val="0"/>
              </a:spcBef>
            </a:pPr>
            <a:r>
              <a:rPr lang="en-US" sz="3032" spc="45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รายละเอียด </a:t>
            </a:r>
            <a:r>
              <a:rPr lang="en-US" sz="3032" spc="45">
                <a:solidFill>
                  <a:srgbClr val="A87C2D"/>
                </a:solidFill>
                <a:latin typeface="Dumondi"/>
                <a:ea typeface="Dumondi"/>
                <a:cs typeface="Dumondi"/>
                <a:sym typeface="Dumondi"/>
              </a:rPr>
              <a:t>: </a:t>
            </a:r>
            <a:r>
              <a:rPr lang="en-US" sz="3032" spc="45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สำนักงานปศุสัตว์เขต ๔ มีการประชาสัมพันธ์ให้กับเจ้าหน้าที่ในหน่วยงาน </a:t>
            </a:r>
          </a:p>
          <a:p>
            <a:pPr algn="l">
              <a:lnSpc>
                <a:spcPts val="4245"/>
              </a:lnSpc>
              <a:spcBef>
                <a:spcPct val="0"/>
              </a:spcBef>
            </a:pPr>
            <a:r>
              <a:rPr lang="en-US" sz="3032" spc="45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                    เพื่อสนับสนุนและส่งเสริมในการเข้าร่วมกิจกรรมในงานวันสำคัญทางศาสนา </a:t>
            </a:r>
          </a:p>
          <a:p>
            <a:pPr algn="l">
              <a:lnSpc>
                <a:spcPts val="4245"/>
              </a:lnSpc>
              <a:spcBef>
                <a:spcPct val="0"/>
              </a:spcBef>
            </a:pPr>
            <a:r>
              <a:rPr lang="en-US" sz="3032" spc="45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                    และเพื่อเป็นการสืบสานวัฒนธรรมประเพณีที่ดีงามของไทยด้วย</a:t>
            </a:r>
          </a:p>
        </p:txBody>
      </p:sp>
      <p:sp>
        <p:nvSpPr>
          <p:cNvPr id="9" name="Freeform 9"/>
          <p:cNvSpPr/>
          <p:nvPr/>
        </p:nvSpPr>
        <p:spPr>
          <a:xfrm>
            <a:off x="10081262" y="5532585"/>
            <a:ext cx="7178038" cy="4498078"/>
          </a:xfrm>
          <a:custGeom>
            <a:avLst/>
            <a:gdLst/>
            <a:ahLst/>
            <a:cxnLst/>
            <a:rect l="l" t="t" r="r" b="b"/>
            <a:pathLst>
              <a:path w="7178038" h="4498078">
                <a:moveTo>
                  <a:pt x="0" y="0"/>
                </a:moveTo>
                <a:lnTo>
                  <a:pt x="7178038" y="0"/>
                </a:lnTo>
                <a:lnTo>
                  <a:pt x="7178038" y="4498078"/>
                </a:lnTo>
                <a:lnTo>
                  <a:pt x="0" y="44980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4168" b="-69046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924052" y="4570919"/>
            <a:ext cx="9401548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65"/>
              </a:lnSpc>
              <a:spcBef>
                <a:spcPct val="0"/>
              </a:spcBef>
            </a:pPr>
            <a:r>
              <a:rPr lang="en-US" sz="3332" u="sng" spc="49" dirty="0" err="1">
                <a:latin typeface="Dumondi"/>
                <a:ea typeface="Dumondi"/>
                <a:cs typeface="Dumondi"/>
                <a:sym typeface="Dumondi"/>
              </a:rPr>
              <a:t>ภาพกิจกรรมงานทำบุญตักบาตรในวันสำคัญทางศาสนา</a:t>
            </a:r>
            <a:endParaRPr lang="en-US" sz="3332" u="sng" spc="49" dirty="0">
              <a:latin typeface="Dumondi"/>
              <a:ea typeface="Dumondi"/>
              <a:cs typeface="Dumondi"/>
              <a:sym typeface="Dumond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707403" y="0"/>
            <a:ext cx="6580597" cy="6580597"/>
          </a:xfrm>
          <a:custGeom>
            <a:avLst/>
            <a:gdLst/>
            <a:ahLst/>
            <a:cxnLst/>
            <a:rect l="l" t="t" r="r" b="b"/>
            <a:pathLst>
              <a:path w="6580597" h="6580597">
                <a:moveTo>
                  <a:pt x="6580597" y="0"/>
                </a:moveTo>
                <a:lnTo>
                  <a:pt x="0" y="0"/>
                </a:lnTo>
                <a:lnTo>
                  <a:pt x="0" y="6580597"/>
                </a:lnTo>
                <a:lnTo>
                  <a:pt x="6580597" y="6580597"/>
                </a:lnTo>
                <a:lnTo>
                  <a:pt x="658059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-221715" y="4325138"/>
            <a:ext cx="6580597" cy="6580597"/>
          </a:xfrm>
          <a:custGeom>
            <a:avLst/>
            <a:gdLst/>
            <a:ahLst/>
            <a:cxnLst/>
            <a:rect l="l" t="t" r="r" b="b"/>
            <a:pathLst>
              <a:path w="6580597" h="6580597">
                <a:moveTo>
                  <a:pt x="0" y="6580597"/>
                </a:moveTo>
                <a:lnTo>
                  <a:pt x="6580597" y="6580597"/>
                </a:lnTo>
                <a:lnTo>
                  <a:pt x="6580597" y="0"/>
                </a:lnTo>
                <a:lnTo>
                  <a:pt x="0" y="0"/>
                </a:lnTo>
                <a:lnTo>
                  <a:pt x="0" y="658059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759366" y="512601"/>
            <a:ext cx="7384634" cy="5333680"/>
            <a:chOff x="0" y="0"/>
            <a:chExt cx="16141197" cy="116582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141196" cy="11658260"/>
            </a:xfrm>
            <a:custGeom>
              <a:avLst/>
              <a:gdLst/>
              <a:ahLst/>
              <a:cxnLst/>
              <a:rect l="l" t="t" r="r" b="b"/>
              <a:pathLst>
                <a:path w="16141196" h="11658260">
                  <a:moveTo>
                    <a:pt x="16016737" y="59690"/>
                  </a:moveTo>
                  <a:cubicBezTo>
                    <a:pt x="16052296" y="59690"/>
                    <a:pt x="16081507" y="88900"/>
                    <a:pt x="16081507" y="124460"/>
                  </a:cubicBezTo>
                  <a:lnTo>
                    <a:pt x="16081507" y="11533801"/>
                  </a:lnTo>
                  <a:cubicBezTo>
                    <a:pt x="16081507" y="11569360"/>
                    <a:pt x="16052296" y="11598570"/>
                    <a:pt x="16016737" y="11598570"/>
                  </a:cubicBezTo>
                  <a:lnTo>
                    <a:pt x="124460" y="11598570"/>
                  </a:lnTo>
                  <a:cubicBezTo>
                    <a:pt x="88900" y="11598570"/>
                    <a:pt x="59690" y="11569360"/>
                    <a:pt x="59690" y="1153380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6016737" y="59690"/>
                  </a:lnTo>
                  <a:moveTo>
                    <a:pt x="1601673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533801"/>
                  </a:lnTo>
                  <a:cubicBezTo>
                    <a:pt x="0" y="11602380"/>
                    <a:pt x="55880" y="11658260"/>
                    <a:pt x="124460" y="11658260"/>
                  </a:cubicBezTo>
                  <a:lnTo>
                    <a:pt x="16016737" y="11658260"/>
                  </a:lnTo>
                  <a:cubicBezTo>
                    <a:pt x="16085317" y="11658260"/>
                    <a:pt x="16141196" y="11602380"/>
                    <a:pt x="16141196" y="11533801"/>
                  </a:cubicBezTo>
                  <a:lnTo>
                    <a:pt x="16141196" y="124460"/>
                  </a:lnTo>
                  <a:cubicBezTo>
                    <a:pt x="16141196" y="55880"/>
                    <a:pt x="16085317" y="0"/>
                    <a:pt x="16016737" y="0"/>
                  </a:cubicBezTo>
                  <a:close/>
                </a:path>
              </a:pathLst>
            </a:custGeom>
            <a:solidFill>
              <a:srgbClr val="A87C2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637437" y="4516506"/>
            <a:ext cx="8067514" cy="4963508"/>
            <a:chOff x="0" y="0"/>
            <a:chExt cx="18185907" cy="111888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185907" cy="11188813"/>
            </a:xfrm>
            <a:custGeom>
              <a:avLst/>
              <a:gdLst/>
              <a:ahLst/>
              <a:cxnLst/>
              <a:rect l="l" t="t" r="r" b="b"/>
              <a:pathLst>
                <a:path w="18185907" h="11188813">
                  <a:moveTo>
                    <a:pt x="18061446" y="59690"/>
                  </a:moveTo>
                  <a:cubicBezTo>
                    <a:pt x="18097007" y="59690"/>
                    <a:pt x="18126218" y="88900"/>
                    <a:pt x="18126218" y="124460"/>
                  </a:cubicBezTo>
                  <a:lnTo>
                    <a:pt x="18126218" y="11064353"/>
                  </a:lnTo>
                  <a:cubicBezTo>
                    <a:pt x="18126218" y="11099913"/>
                    <a:pt x="18097007" y="11129123"/>
                    <a:pt x="18061446" y="11129123"/>
                  </a:cubicBezTo>
                  <a:lnTo>
                    <a:pt x="124460" y="11129123"/>
                  </a:lnTo>
                  <a:cubicBezTo>
                    <a:pt x="88900" y="11129123"/>
                    <a:pt x="59690" y="11099913"/>
                    <a:pt x="59690" y="110643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061446" y="59690"/>
                  </a:lnTo>
                  <a:moveTo>
                    <a:pt x="1806144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064353"/>
                  </a:lnTo>
                  <a:cubicBezTo>
                    <a:pt x="0" y="11132933"/>
                    <a:pt x="55880" y="11188813"/>
                    <a:pt x="124460" y="11188813"/>
                  </a:cubicBezTo>
                  <a:lnTo>
                    <a:pt x="18061446" y="11188813"/>
                  </a:lnTo>
                  <a:cubicBezTo>
                    <a:pt x="18130027" y="11188813"/>
                    <a:pt x="18185907" y="11132933"/>
                    <a:pt x="18185907" y="11064353"/>
                  </a:cubicBezTo>
                  <a:lnTo>
                    <a:pt x="18185907" y="124460"/>
                  </a:lnTo>
                  <a:cubicBezTo>
                    <a:pt x="18185907" y="55880"/>
                    <a:pt x="18130027" y="0"/>
                    <a:pt x="18061446" y="0"/>
                  </a:cubicBezTo>
                  <a:close/>
                </a:path>
              </a:pathLst>
            </a:custGeom>
            <a:solidFill>
              <a:srgbClr val="A87C2D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2291136" y="1028700"/>
            <a:ext cx="8135493" cy="5337372"/>
          </a:xfrm>
          <a:custGeom>
            <a:avLst/>
            <a:gdLst/>
            <a:ahLst/>
            <a:cxnLst/>
            <a:rect l="l" t="t" r="r" b="b"/>
            <a:pathLst>
              <a:path w="8135493" h="5337372">
                <a:moveTo>
                  <a:pt x="0" y="0"/>
                </a:moveTo>
                <a:lnTo>
                  <a:pt x="8135493" y="0"/>
                </a:lnTo>
                <a:lnTo>
                  <a:pt x="8135493" y="5337372"/>
                </a:lnTo>
                <a:lnTo>
                  <a:pt x="0" y="5337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90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82714" y="5132538"/>
            <a:ext cx="8296989" cy="4965798"/>
          </a:xfrm>
          <a:custGeom>
            <a:avLst/>
            <a:gdLst/>
            <a:ahLst/>
            <a:cxnLst/>
            <a:rect l="l" t="t" r="r" b="b"/>
            <a:pathLst>
              <a:path w="8296989" h="4965798">
                <a:moveTo>
                  <a:pt x="0" y="0"/>
                </a:moveTo>
                <a:lnTo>
                  <a:pt x="8296989" y="0"/>
                </a:lnTo>
                <a:lnTo>
                  <a:pt x="8296989" y="4965798"/>
                </a:lnTo>
                <a:lnTo>
                  <a:pt x="0" y="49657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588" b="-9588"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707403" y="-435384"/>
            <a:ext cx="6580597" cy="6580597"/>
          </a:xfrm>
          <a:custGeom>
            <a:avLst/>
            <a:gdLst/>
            <a:ahLst/>
            <a:cxnLst/>
            <a:rect l="l" t="t" r="r" b="b"/>
            <a:pathLst>
              <a:path w="6580597" h="6580597">
                <a:moveTo>
                  <a:pt x="6580597" y="0"/>
                </a:moveTo>
                <a:lnTo>
                  <a:pt x="0" y="0"/>
                </a:lnTo>
                <a:lnTo>
                  <a:pt x="0" y="6580597"/>
                </a:lnTo>
                <a:lnTo>
                  <a:pt x="6580597" y="6580597"/>
                </a:lnTo>
                <a:lnTo>
                  <a:pt x="658059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23456" y="1898781"/>
            <a:ext cx="6996255" cy="3969289"/>
            <a:chOff x="0" y="0"/>
            <a:chExt cx="18409251" cy="104443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409252" cy="10444393"/>
            </a:xfrm>
            <a:custGeom>
              <a:avLst/>
              <a:gdLst/>
              <a:ahLst/>
              <a:cxnLst/>
              <a:rect l="l" t="t" r="r" b="b"/>
              <a:pathLst>
                <a:path w="18409252" h="10444393">
                  <a:moveTo>
                    <a:pt x="18284791" y="59690"/>
                  </a:moveTo>
                  <a:cubicBezTo>
                    <a:pt x="18320352" y="59690"/>
                    <a:pt x="18349561" y="88900"/>
                    <a:pt x="18349561" y="124460"/>
                  </a:cubicBezTo>
                  <a:lnTo>
                    <a:pt x="18349561" y="10319933"/>
                  </a:lnTo>
                  <a:cubicBezTo>
                    <a:pt x="18349561" y="10355493"/>
                    <a:pt x="18320352" y="10384703"/>
                    <a:pt x="18284791" y="10384703"/>
                  </a:cubicBezTo>
                  <a:lnTo>
                    <a:pt x="124460" y="10384703"/>
                  </a:lnTo>
                  <a:cubicBezTo>
                    <a:pt x="88900" y="10384703"/>
                    <a:pt x="59690" y="10355493"/>
                    <a:pt x="59690" y="1031993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284791" y="59690"/>
                  </a:lnTo>
                  <a:moveTo>
                    <a:pt x="182847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319933"/>
                  </a:lnTo>
                  <a:cubicBezTo>
                    <a:pt x="0" y="10388512"/>
                    <a:pt x="55880" y="10444393"/>
                    <a:pt x="124460" y="10444393"/>
                  </a:cubicBezTo>
                  <a:lnTo>
                    <a:pt x="18284791" y="10444393"/>
                  </a:lnTo>
                  <a:cubicBezTo>
                    <a:pt x="18353371" y="10444393"/>
                    <a:pt x="18409252" y="10388512"/>
                    <a:pt x="18409252" y="10319933"/>
                  </a:cubicBezTo>
                  <a:lnTo>
                    <a:pt x="18409252" y="124460"/>
                  </a:lnTo>
                  <a:cubicBezTo>
                    <a:pt x="18409252" y="55880"/>
                    <a:pt x="18353371" y="0"/>
                    <a:pt x="18284791" y="0"/>
                  </a:cubicBezTo>
                  <a:close/>
                </a:path>
              </a:pathLst>
            </a:custGeom>
            <a:solidFill>
              <a:srgbClr val="A87C2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209276" y="1898781"/>
            <a:ext cx="6996255" cy="3969289"/>
            <a:chOff x="0" y="0"/>
            <a:chExt cx="18409251" cy="104443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409252" cy="10444393"/>
            </a:xfrm>
            <a:custGeom>
              <a:avLst/>
              <a:gdLst/>
              <a:ahLst/>
              <a:cxnLst/>
              <a:rect l="l" t="t" r="r" b="b"/>
              <a:pathLst>
                <a:path w="18409252" h="10444393">
                  <a:moveTo>
                    <a:pt x="18284791" y="59690"/>
                  </a:moveTo>
                  <a:cubicBezTo>
                    <a:pt x="18320352" y="59690"/>
                    <a:pt x="18349561" y="88900"/>
                    <a:pt x="18349561" y="124460"/>
                  </a:cubicBezTo>
                  <a:lnTo>
                    <a:pt x="18349561" y="10319933"/>
                  </a:lnTo>
                  <a:cubicBezTo>
                    <a:pt x="18349561" y="10355493"/>
                    <a:pt x="18320352" y="10384703"/>
                    <a:pt x="18284791" y="10384703"/>
                  </a:cubicBezTo>
                  <a:lnTo>
                    <a:pt x="124460" y="10384703"/>
                  </a:lnTo>
                  <a:cubicBezTo>
                    <a:pt x="88900" y="10384703"/>
                    <a:pt x="59690" y="10355493"/>
                    <a:pt x="59690" y="1031993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284791" y="59690"/>
                  </a:lnTo>
                  <a:moveTo>
                    <a:pt x="182847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319933"/>
                  </a:lnTo>
                  <a:cubicBezTo>
                    <a:pt x="0" y="10388512"/>
                    <a:pt x="55880" y="10444393"/>
                    <a:pt x="124460" y="10444393"/>
                  </a:cubicBezTo>
                  <a:lnTo>
                    <a:pt x="18284791" y="10444393"/>
                  </a:lnTo>
                  <a:cubicBezTo>
                    <a:pt x="18353371" y="10444393"/>
                    <a:pt x="18409252" y="10388512"/>
                    <a:pt x="18409252" y="10319933"/>
                  </a:cubicBezTo>
                  <a:lnTo>
                    <a:pt x="18409252" y="124460"/>
                  </a:lnTo>
                  <a:cubicBezTo>
                    <a:pt x="18409252" y="55880"/>
                    <a:pt x="18353371" y="0"/>
                    <a:pt x="18284791" y="0"/>
                  </a:cubicBezTo>
                  <a:close/>
                </a:path>
              </a:pathLst>
            </a:custGeom>
            <a:solidFill>
              <a:srgbClr val="A87C2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23456" y="6145213"/>
            <a:ext cx="6996255" cy="3949265"/>
            <a:chOff x="0" y="0"/>
            <a:chExt cx="18409251" cy="103917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409252" cy="10391703"/>
            </a:xfrm>
            <a:custGeom>
              <a:avLst/>
              <a:gdLst/>
              <a:ahLst/>
              <a:cxnLst/>
              <a:rect l="l" t="t" r="r" b="b"/>
              <a:pathLst>
                <a:path w="18409252" h="10391703">
                  <a:moveTo>
                    <a:pt x="18284791" y="59690"/>
                  </a:moveTo>
                  <a:cubicBezTo>
                    <a:pt x="18320352" y="59690"/>
                    <a:pt x="18349561" y="88900"/>
                    <a:pt x="18349561" y="124460"/>
                  </a:cubicBezTo>
                  <a:lnTo>
                    <a:pt x="18349561" y="10267243"/>
                  </a:lnTo>
                  <a:cubicBezTo>
                    <a:pt x="18349561" y="10302803"/>
                    <a:pt x="18320352" y="10332013"/>
                    <a:pt x="18284791" y="10332013"/>
                  </a:cubicBezTo>
                  <a:lnTo>
                    <a:pt x="124460" y="10332013"/>
                  </a:lnTo>
                  <a:cubicBezTo>
                    <a:pt x="88900" y="10332013"/>
                    <a:pt x="59690" y="10302803"/>
                    <a:pt x="59690" y="102672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284791" y="59690"/>
                  </a:lnTo>
                  <a:moveTo>
                    <a:pt x="182847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267243"/>
                  </a:lnTo>
                  <a:cubicBezTo>
                    <a:pt x="0" y="10335823"/>
                    <a:pt x="55880" y="10391703"/>
                    <a:pt x="124460" y="10391703"/>
                  </a:cubicBezTo>
                  <a:lnTo>
                    <a:pt x="18284791" y="10391703"/>
                  </a:lnTo>
                  <a:cubicBezTo>
                    <a:pt x="18353371" y="10391703"/>
                    <a:pt x="18409252" y="10335823"/>
                    <a:pt x="18409252" y="10267243"/>
                  </a:cubicBezTo>
                  <a:lnTo>
                    <a:pt x="18409252" y="124460"/>
                  </a:lnTo>
                  <a:cubicBezTo>
                    <a:pt x="18409252" y="55880"/>
                    <a:pt x="18353371" y="0"/>
                    <a:pt x="18284791" y="0"/>
                  </a:cubicBezTo>
                  <a:close/>
                </a:path>
              </a:pathLst>
            </a:custGeom>
            <a:solidFill>
              <a:srgbClr val="A87C2D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209276" y="6145213"/>
            <a:ext cx="6996255" cy="3949265"/>
            <a:chOff x="0" y="0"/>
            <a:chExt cx="18409251" cy="103917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409252" cy="10391703"/>
            </a:xfrm>
            <a:custGeom>
              <a:avLst/>
              <a:gdLst/>
              <a:ahLst/>
              <a:cxnLst/>
              <a:rect l="l" t="t" r="r" b="b"/>
              <a:pathLst>
                <a:path w="18409252" h="10391703">
                  <a:moveTo>
                    <a:pt x="18284791" y="59690"/>
                  </a:moveTo>
                  <a:cubicBezTo>
                    <a:pt x="18320352" y="59690"/>
                    <a:pt x="18349561" y="88900"/>
                    <a:pt x="18349561" y="124460"/>
                  </a:cubicBezTo>
                  <a:lnTo>
                    <a:pt x="18349561" y="10267243"/>
                  </a:lnTo>
                  <a:cubicBezTo>
                    <a:pt x="18349561" y="10302803"/>
                    <a:pt x="18320352" y="10332013"/>
                    <a:pt x="18284791" y="10332013"/>
                  </a:cubicBezTo>
                  <a:lnTo>
                    <a:pt x="124460" y="10332013"/>
                  </a:lnTo>
                  <a:cubicBezTo>
                    <a:pt x="88900" y="10332013"/>
                    <a:pt x="59690" y="10302803"/>
                    <a:pt x="59690" y="102672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284791" y="59690"/>
                  </a:lnTo>
                  <a:moveTo>
                    <a:pt x="182847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267243"/>
                  </a:lnTo>
                  <a:cubicBezTo>
                    <a:pt x="0" y="10335823"/>
                    <a:pt x="55880" y="10391703"/>
                    <a:pt x="124460" y="10391703"/>
                  </a:cubicBezTo>
                  <a:lnTo>
                    <a:pt x="18284791" y="10391703"/>
                  </a:lnTo>
                  <a:cubicBezTo>
                    <a:pt x="18353371" y="10391703"/>
                    <a:pt x="18409252" y="10335823"/>
                    <a:pt x="18409252" y="10267243"/>
                  </a:cubicBezTo>
                  <a:lnTo>
                    <a:pt x="18409252" y="124460"/>
                  </a:lnTo>
                  <a:cubicBezTo>
                    <a:pt x="18409252" y="55880"/>
                    <a:pt x="18353371" y="0"/>
                    <a:pt x="18284791" y="0"/>
                  </a:cubicBezTo>
                  <a:close/>
                </a:path>
              </a:pathLst>
            </a:custGeom>
            <a:solidFill>
              <a:srgbClr val="A87C2D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2739271" y="1941643"/>
            <a:ext cx="2581314" cy="3902614"/>
          </a:xfrm>
          <a:custGeom>
            <a:avLst/>
            <a:gdLst/>
            <a:ahLst/>
            <a:cxnLst/>
            <a:rect l="l" t="t" r="r" b="b"/>
            <a:pathLst>
              <a:path w="2581314" h="3902614">
                <a:moveTo>
                  <a:pt x="0" y="0"/>
                </a:moveTo>
                <a:lnTo>
                  <a:pt x="2581314" y="0"/>
                </a:lnTo>
                <a:lnTo>
                  <a:pt x="2581314" y="3902614"/>
                </a:lnTo>
                <a:lnTo>
                  <a:pt x="0" y="3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" r="-126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468996" y="1999252"/>
            <a:ext cx="6538231" cy="3787397"/>
          </a:xfrm>
          <a:custGeom>
            <a:avLst/>
            <a:gdLst/>
            <a:ahLst/>
            <a:cxnLst/>
            <a:rect l="l" t="t" r="r" b="b"/>
            <a:pathLst>
              <a:path w="6538231" h="3787397">
                <a:moveTo>
                  <a:pt x="0" y="0"/>
                </a:moveTo>
                <a:lnTo>
                  <a:pt x="6538231" y="0"/>
                </a:lnTo>
                <a:lnTo>
                  <a:pt x="6538231" y="3787396"/>
                </a:lnTo>
                <a:lnTo>
                  <a:pt x="0" y="37873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695" b="-10695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05308" y="6230020"/>
            <a:ext cx="6450736" cy="3731784"/>
          </a:xfrm>
          <a:custGeom>
            <a:avLst/>
            <a:gdLst/>
            <a:ahLst/>
            <a:cxnLst/>
            <a:rect l="l" t="t" r="r" b="b"/>
            <a:pathLst>
              <a:path w="6450736" h="3731784">
                <a:moveTo>
                  <a:pt x="0" y="0"/>
                </a:moveTo>
                <a:lnTo>
                  <a:pt x="6450736" y="0"/>
                </a:lnTo>
                <a:lnTo>
                  <a:pt x="6450736" y="3731783"/>
                </a:lnTo>
                <a:lnTo>
                  <a:pt x="0" y="37317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259" b="-825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468996" y="6230020"/>
            <a:ext cx="6528706" cy="3731784"/>
          </a:xfrm>
          <a:custGeom>
            <a:avLst/>
            <a:gdLst/>
            <a:ahLst/>
            <a:cxnLst/>
            <a:rect l="l" t="t" r="r" b="b"/>
            <a:pathLst>
              <a:path w="6528706" h="3731784">
                <a:moveTo>
                  <a:pt x="0" y="0"/>
                </a:moveTo>
                <a:lnTo>
                  <a:pt x="6528706" y="0"/>
                </a:lnTo>
                <a:lnTo>
                  <a:pt x="6528706" y="3731783"/>
                </a:lnTo>
                <a:lnTo>
                  <a:pt x="0" y="37317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537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910636" y="715095"/>
            <a:ext cx="8316119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5"/>
              </a:lnSpc>
              <a:spcBef>
                <a:spcPct val="0"/>
              </a:spcBef>
            </a:pPr>
            <a:r>
              <a:rPr lang="en-US" sz="3332" u="sng" spc="49" dirty="0" err="1">
                <a:latin typeface="Dumondi"/>
                <a:ea typeface="Dumondi"/>
                <a:cs typeface="Dumondi"/>
                <a:sym typeface="Dumondi"/>
              </a:rPr>
              <a:t>ภาพกิจกรรมงานทำบุญเลี้ยงเพลพระของหน่วยงาน</a:t>
            </a:r>
            <a:endParaRPr lang="en-US" sz="3332" u="sng" spc="49" dirty="0">
              <a:latin typeface="Dumondi"/>
              <a:ea typeface="Dumondi"/>
              <a:cs typeface="Dumondi"/>
              <a:sym typeface="Dumond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5E5E5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8447" y="6832159"/>
            <a:ext cx="19324895" cy="4344825"/>
          </a:xfrm>
          <a:custGeom>
            <a:avLst/>
            <a:gdLst/>
            <a:ahLst/>
            <a:cxnLst/>
            <a:rect l="l" t="t" r="r" b="b"/>
            <a:pathLst>
              <a:path w="19324895" h="4344825">
                <a:moveTo>
                  <a:pt x="0" y="0"/>
                </a:moveTo>
                <a:lnTo>
                  <a:pt x="19324894" y="0"/>
                </a:lnTo>
                <a:lnTo>
                  <a:pt x="19324894" y="4344825"/>
                </a:lnTo>
                <a:lnTo>
                  <a:pt x="0" y="43448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0865177" y="525881"/>
            <a:ext cx="6641177" cy="9235237"/>
          </a:xfrm>
          <a:custGeom>
            <a:avLst/>
            <a:gdLst/>
            <a:ahLst/>
            <a:cxnLst/>
            <a:rect l="l" t="t" r="r" b="b"/>
            <a:pathLst>
              <a:path w="6641177" h="9235237">
                <a:moveTo>
                  <a:pt x="0" y="0"/>
                </a:moveTo>
                <a:lnTo>
                  <a:pt x="6641177" y="0"/>
                </a:lnTo>
                <a:lnTo>
                  <a:pt x="6641177" y="9235238"/>
                </a:lnTo>
                <a:lnTo>
                  <a:pt x="0" y="9235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42" t="-2875" b="-287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65177" y="525881"/>
            <a:ext cx="6865267" cy="9222568"/>
          </a:xfrm>
          <a:custGeom>
            <a:avLst/>
            <a:gdLst/>
            <a:ahLst/>
            <a:cxnLst/>
            <a:rect l="l" t="t" r="r" b="b"/>
            <a:pathLst>
              <a:path w="6865267" h="9222568">
                <a:moveTo>
                  <a:pt x="0" y="0"/>
                </a:moveTo>
                <a:lnTo>
                  <a:pt x="6865267" y="0"/>
                </a:lnTo>
                <a:lnTo>
                  <a:pt x="6865267" y="9222569"/>
                </a:lnTo>
                <a:lnTo>
                  <a:pt x="0" y="92225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984" b="-1984"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407590" y="7113581"/>
            <a:ext cx="5455868" cy="3233107"/>
          </a:xfrm>
          <a:custGeom>
            <a:avLst/>
            <a:gdLst/>
            <a:ahLst/>
            <a:cxnLst/>
            <a:rect l="l" t="t" r="r" b="b"/>
            <a:pathLst>
              <a:path w="5455868" h="3233107">
                <a:moveTo>
                  <a:pt x="5455868" y="0"/>
                </a:moveTo>
                <a:lnTo>
                  <a:pt x="0" y="0"/>
                </a:lnTo>
                <a:lnTo>
                  <a:pt x="0" y="3233107"/>
                </a:lnTo>
                <a:lnTo>
                  <a:pt x="5455868" y="3233107"/>
                </a:lnTo>
                <a:lnTo>
                  <a:pt x="54558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TextBox 6"/>
          <p:cNvSpPr txBox="1"/>
          <p:nvPr/>
        </p:nvSpPr>
        <p:spPr>
          <a:xfrm>
            <a:off x="526572" y="2775247"/>
            <a:ext cx="9753715" cy="579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51"/>
              </a:lnSpc>
            </a:pPr>
            <a:r>
              <a:rPr lang="en-US" sz="3965" dirty="0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  </a:t>
            </a:r>
            <a:r>
              <a:rPr lang="en-US" sz="3965" b="1" dirty="0" err="1">
                <a:solidFill>
                  <a:srgbClr val="2B3C56">
                    <a:alpha val="97647"/>
                  </a:srgbClr>
                </a:solidFill>
                <a:latin typeface="Prompt Bold"/>
                <a:ea typeface="Prompt Bold"/>
                <a:cs typeface="Prompt Bold"/>
                <a:sym typeface="Prompt Bold"/>
              </a:rPr>
              <a:t>สำนักงานปศุสัตว์เขต</a:t>
            </a:r>
            <a:r>
              <a:rPr lang="en-US" sz="3965" b="1" dirty="0">
                <a:solidFill>
                  <a:srgbClr val="2B3C56">
                    <a:alpha val="97647"/>
                  </a:srgbClr>
                </a:solidFill>
                <a:latin typeface="Prompt Bold"/>
                <a:ea typeface="Prompt Bold"/>
                <a:cs typeface="Prompt Bold"/>
                <a:sym typeface="Prompt Bold"/>
              </a:rPr>
              <a:t> </a:t>
            </a:r>
            <a:r>
              <a:rPr lang="th-TH" sz="3965" b="1" dirty="0">
                <a:solidFill>
                  <a:srgbClr val="BCA164">
                    <a:alpha val="97647"/>
                  </a:srgbClr>
                </a:solidFill>
                <a:latin typeface="Prompt Bold"/>
                <a:ea typeface="Prompt Bold"/>
                <a:cs typeface="Prompt Bold"/>
                <a:sym typeface="Prompt Bold"/>
              </a:rPr>
              <a:t>๔</a:t>
            </a:r>
            <a:r>
              <a:rPr lang="en-US" sz="3965" dirty="0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3965" dirty="0" err="1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มีการประกาศเจตนารมณ์ว่าผู้บริหารและบุคลากรจะร่วมกัน</a:t>
            </a:r>
            <a:endParaRPr lang="en-US" sz="3965" dirty="0">
              <a:solidFill>
                <a:srgbClr val="2B3C56">
                  <a:alpha val="97647"/>
                </a:srgbClr>
              </a:solidFill>
              <a:latin typeface="Prompt"/>
              <a:ea typeface="Prompt"/>
              <a:cs typeface="Prompt"/>
              <a:sym typeface="Prompt"/>
            </a:endParaRPr>
          </a:p>
          <a:p>
            <a:pPr algn="ctr">
              <a:lnSpc>
                <a:spcPts val="5551"/>
              </a:lnSpc>
            </a:pPr>
            <a:r>
              <a:rPr lang="en-US" sz="3965" dirty="0" err="1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ขับเคลื่อนให้สำนักงานปศุสัตว์เขต</a:t>
            </a:r>
            <a:r>
              <a:rPr lang="en-US" sz="3965" dirty="0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th-TH" sz="3965" dirty="0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๔</a:t>
            </a:r>
            <a:r>
              <a:rPr lang="en-US" sz="3965" dirty="0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</a:p>
          <a:p>
            <a:pPr algn="ctr">
              <a:lnSpc>
                <a:spcPts val="5551"/>
              </a:lnSpc>
            </a:pPr>
            <a:r>
              <a:rPr lang="en-US" sz="3965" dirty="0" err="1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เป็นองค์กรคุณธรรม</a:t>
            </a:r>
            <a:r>
              <a:rPr lang="en-US" sz="3965" dirty="0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3965" dirty="0" err="1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ภายใต้คุณธรรม</a:t>
            </a:r>
            <a:r>
              <a:rPr lang="th-TH" sz="3965" dirty="0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๕</a:t>
            </a:r>
            <a:r>
              <a:rPr lang="en-US" sz="3965" dirty="0" err="1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ประการ</a:t>
            </a:r>
            <a:r>
              <a:rPr lang="en-US" sz="3965" dirty="0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 “</a:t>
            </a:r>
            <a:r>
              <a:rPr lang="en-US" sz="3965" dirty="0" err="1">
                <a:solidFill>
                  <a:srgbClr val="BCA164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พอเพียง</a:t>
            </a:r>
            <a:r>
              <a:rPr lang="en-US" sz="3965" dirty="0">
                <a:solidFill>
                  <a:srgbClr val="BCA164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3965" dirty="0" err="1">
                <a:solidFill>
                  <a:srgbClr val="BCA164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วินัย</a:t>
            </a:r>
            <a:r>
              <a:rPr lang="en-US" sz="3965" dirty="0">
                <a:solidFill>
                  <a:srgbClr val="BCA164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3965" dirty="0" err="1">
                <a:solidFill>
                  <a:srgbClr val="BCA164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สุจริต</a:t>
            </a:r>
            <a:r>
              <a:rPr lang="en-US" sz="3965" dirty="0">
                <a:solidFill>
                  <a:srgbClr val="BCA164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3965" dirty="0" err="1">
                <a:solidFill>
                  <a:srgbClr val="BCA164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จิตอาสา</a:t>
            </a:r>
            <a:r>
              <a:rPr lang="en-US" sz="3965" dirty="0">
                <a:solidFill>
                  <a:srgbClr val="BCA164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 </a:t>
            </a:r>
            <a:r>
              <a:rPr lang="en-US" sz="3965" dirty="0" err="1">
                <a:solidFill>
                  <a:srgbClr val="BCA164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กตัญญู</a:t>
            </a:r>
            <a:r>
              <a:rPr lang="en-US" sz="3965" dirty="0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” </a:t>
            </a:r>
          </a:p>
          <a:p>
            <a:pPr algn="ctr">
              <a:lnSpc>
                <a:spcPts val="5551"/>
              </a:lnSpc>
            </a:pPr>
            <a:r>
              <a:rPr lang="en-US" sz="3965" dirty="0" err="1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โดยมี</a:t>
            </a:r>
            <a:r>
              <a:rPr lang="en-US" sz="3965" dirty="0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 “</a:t>
            </a:r>
            <a:r>
              <a:rPr lang="en-US" sz="3965" dirty="0" err="1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ปัญหาที่อยากแก้</a:t>
            </a:r>
            <a:r>
              <a:rPr lang="en-US" sz="3965" dirty="0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”</a:t>
            </a:r>
          </a:p>
          <a:p>
            <a:pPr algn="ctr">
              <a:lnSpc>
                <a:spcPts val="5551"/>
              </a:lnSpc>
              <a:spcBef>
                <a:spcPct val="0"/>
              </a:spcBef>
            </a:pPr>
            <a:r>
              <a:rPr lang="en-US" sz="3965" dirty="0" err="1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และ“ความดีที่อยากทำ</a:t>
            </a:r>
            <a:r>
              <a:rPr lang="en-US" sz="3965" dirty="0">
                <a:solidFill>
                  <a:srgbClr val="2B3C56">
                    <a:alpha val="97647"/>
                  </a:srgbClr>
                </a:solidFill>
                <a:latin typeface="Prompt"/>
                <a:ea typeface="Prompt"/>
                <a:cs typeface="Prompt"/>
                <a:sym typeface="Prompt"/>
              </a:rPr>
              <a:t>” </a:t>
            </a:r>
          </a:p>
          <a:p>
            <a:pPr algn="ctr">
              <a:lnSpc>
                <a:spcPts val="6427"/>
              </a:lnSpc>
              <a:spcBef>
                <a:spcPct val="0"/>
              </a:spcBef>
            </a:pPr>
            <a:endParaRPr lang="en-US" sz="3965" dirty="0">
              <a:solidFill>
                <a:srgbClr val="2B3C56">
                  <a:alpha val="97647"/>
                </a:srgbClr>
              </a:solidFill>
              <a:latin typeface="Prompt"/>
              <a:ea typeface="Prompt"/>
              <a:cs typeface="Prompt"/>
              <a:sym typeface="Promp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87608" y="866775"/>
            <a:ext cx="9692680" cy="1410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83"/>
              </a:lnSpc>
              <a:spcBef>
                <a:spcPct val="0"/>
              </a:spcBef>
            </a:pPr>
            <a:r>
              <a:rPr lang="en-US" sz="8202" b="1" spc="123">
                <a:solidFill>
                  <a:srgbClr val="2B3C56"/>
                </a:solidFill>
                <a:latin typeface="Dumondi Bold"/>
                <a:ea typeface="Dumondi Bold"/>
                <a:cs typeface="Dumondi Bold"/>
                <a:sym typeface="Dumondi Bold"/>
              </a:rPr>
              <a:t>การประกาศเจตนารมณ์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3886" y="5143500"/>
            <a:ext cx="6580597" cy="6580597"/>
          </a:xfrm>
          <a:custGeom>
            <a:avLst/>
            <a:gdLst/>
            <a:ahLst/>
            <a:cxnLst/>
            <a:rect l="l" t="t" r="r" b="b"/>
            <a:pathLst>
              <a:path w="6580597" h="6580597">
                <a:moveTo>
                  <a:pt x="0" y="6580597"/>
                </a:moveTo>
                <a:lnTo>
                  <a:pt x="6580597" y="6580597"/>
                </a:lnTo>
                <a:lnTo>
                  <a:pt x="6580597" y="0"/>
                </a:lnTo>
                <a:lnTo>
                  <a:pt x="0" y="0"/>
                </a:lnTo>
                <a:lnTo>
                  <a:pt x="0" y="6580597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77226" y="1483066"/>
            <a:ext cx="6996255" cy="3969289"/>
            <a:chOff x="0" y="0"/>
            <a:chExt cx="18409251" cy="104443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409252" cy="10444393"/>
            </a:xfrm>
            <a:custGeom>
              <a:avLst/>
              <a:gdLst/>
              <a:ahLst/>
              <a:cxnLst/>
              <a:rect l="l" t="t" r="r" b="b"/>
              <a:pathLst>
                <a:path w="18409252" h="10444393">
                  <a:moveTo>
                    <a:pt x="18284791" y="59690"/>
                  </a:moveTo>
                  <a:cubicBezTo>
                    <a:pt x="18320352" y="59690"/>
                    <a:pt x="18349561" y="88900"/>
                    <a:pt x="18349561" y="124460"/>
                  </a:cubicBezTo>
                  <a:lnTo>
                    <a:pt x="18349561" y="10319933"/>
                  </a:lnTo>
                  <a:cubicBezTo>
                    <a:pt x="18349561" y="10355493"/>
                    <a:pt x="18320352" y="10384703"/>
                    <a:pt x="18284791" y="10384703"/>
                  </a:cubicBezTo>
                  <a:lnTo>
                    <a:pt x="124460" y="10384703"/>
                  </a:lnTo>
                  <a:cubicBezTo>
                    <a:pt x="88900" y="10384703"/>
                    <a:pt x="59690" y="10355493"/>
                    <a:pt x="59690" y="1031993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284791" y="59690"/>
                  </a:lnTo>
                  <a:moveTo>
                    <a:pt x="182847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319933"/>
                  </a:lnTo>
                  <a:cubicBezTo>
                    <a:pt x="0" y="10388512"/>
                    <a:pt x="55880" y="10444393"/>
                    <a:pt x="124460" y="10444393"/>
                  </a:cubicBezTo>
                  <a:lnTo>
                    <a:pt x="18284791" y="10444393"/>
                  </a:lnTo>
                  <a:cubicBezTo>
                    <a:pt x="18353371" y="10444393"/>
                    <a:pt x="18409252" y="10388512"/>
                    <a:pt x="18409252" y="10319933"/>
                  </a:cubicBezTo>
                  <a:lnTo>
                    <a:pt x="18409252" y="124460"/>
                  </a:lnTo>
                  <a:cubicBezTo>
                    <a:pt x="18409252" y="55880"/>
                    <a:pt x="18353371" y="0"/>
                    <a:pt x="18284791" y="0"/>
                  </a:cubicBezTo>
                  <a:close/>
                </a:path>
              </a:pathLst>
            </a:custGeom>
            <a:solidFill>
              <a:srgbClr val="A87C2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263045" y="1483066"/>
            <a:ext cx="6996255" cy="3969289"/>
            <a:chOff x="0" y="0"/>
            <a:chExt cx="18409251" cy="104443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409252" cy="10444393"/>
            </a:xfrm>
            <a:custGeom>
              <a:avLst/>
              <a:gdLst/>
              <a:ahLst/>
              <a:cxnLst/>
              <a:rect l="l" t="t" r="r" b="b"/>
              <a:pathLst>
                <a:path w="18409252" h="10444393">
                  <a:moveTo>
                    <a:pt x="18284791" y="59690"/>
                  </a:moveTo>
                  <a:cubicBezTo>
                    <a:pt x="18320352" y="59690"/>
                    <a:pt x="18349561" y="88900"/>
                    <a:pt x="18349561" y="124460"/>
                  </a:cubicBezTo>
                  <a:lnTo>
                    <a:pt x="18349561" y="10319933"/>
                  </a:lnTo>
                  <a:cubicBezTo>
                    <a:pt x="18349561" y="10355493"/>
                    <a:pt x="18320352" y="10384703"/>
                    <a:pt x="18284791" y="10384703"/>
                  </a:cubicBezTo>
                  <a:lnTo>
                    <a:pt x="124460" y="10384703"/>
                  </a:lnTo>
                  <a:cubicBezTo>
                    <a:pt x="88900" y="10384703"/>
                    <a:pt x="59690" y="10355493"/>
                    <a:pt x="59690" y="1031993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284791" y="59690"/>
                  </a:lnTo>
                  <a:moveTo>
                    <a:pt x="182847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319933"/>
                  </a:lnTo>
                  <a:cubicBezTo>
                    <a:pt x="0" y="10388512"/>
                    <a:pt x="55880" y="10444393"/>
                    <a:pt x="124460" y="10444393"/>
                  </a:cubicBezTo>
                  <a:lnTo>
                    <a:pt x="18284791" y="10444393"/>
                  </a:lnTo>
                  <a:cubicBezTo>
                    <a:pt x="18353371" y="10444393"/>
                    <a:pt x="18409252" y="10388512"/>
                    <a:pt x="18409252" y="10319933"/>
                  </a:cubicBezTo>
                  <a:lnTo>
                    <a:pt x="18409252" y="124460"/>
                  </a:lnTo>
                  <a:cubicBezTo>
                    <a:pt x="18409252" y="55880"/>
                    <a:pt x="18353371" y="0"/>
                    <a:pt x="18284791" y="0"/>
                  </a:cubicBezTo>
                  <a:close/>
                </a:path>
              </a:pathLst>
            </a:custGeom>
            <a:solidFill>
              <a:srgbClr val="A87C2D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677226" y="5729498"/>
            <a:ext cx="6996255" cy="3949265"/>
            <a:chOff x="0" y="0"/>
            <a:chExt cx="18409251" cy="103917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409252" cy="10391703"/>
            </a:xfrm>
            <a:custGeom>
              <a:avLst/>
              <a:gdLst/>
              <a:ahLst/>
              <a:cxnLst/>
              <a:rect l="l" t="t" r="r" b="b"/>
              <a:pathLst>
                <a:path w="18409252" h="10391703">
                  <a:moveTo>
                    <a:pt x="18284791" y="59690"/>
                  </a:moveTo>
                  <a:cubicBezTo>
                    <a:pt x="18320352" y="59690"/>
                    <a:pt x="18349561" y="88900"/>
                    <a:pt x="18349561" y="124460"/>
                  </a:cubicBezTo>
                  <a:lnTo>
                    <a:pt x="18349561" y="10267243"/>
                  </a:lnTo>
                  <a:cubicBezTo>
                    <a:pt x="18349561" y="10302803"/>
                    <a:pt x="18320352" y="10332013"/>
                    <a:pt x="18284791" y="10332013"/>
                  </a:cubicBezTo>
                  <a:lnTo>
                    <a:pt x="124460" y="10332013"/>
                  </a:lnTo>
                  <a:cubicBezTo>
                    <a:pt x="88900" y="10332013"/>
                    <a:pt x="59690" y="10302803"/>
                    <a:pt x="59690" y="102672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284791" y="59690"/>
                  </a:lnTo>
                  <a:moveTo>
                    <a:pt x="182847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267243"/>
                  </a:lnTo>
                  <a:cubicBezTo>
                    <a:pt x="0" y="10335823"/>
                    <a:pt x="55880" y="10391703"/>
                    <a:pt x="124460" y="10391703"/>
                  </a:cubicBezTo>
                  <a:lnTo>
                    <a:pt x="18284791" y="10391703"/>
                  </a:lnTo>
                  <a:cubicBezTo>
                    <a:pt x="18353371" y="10391703"/>
                    <a:pt x="18409252" y="10335823"/>
                    <a:pt x="18409252" y="10267243"/>
                  </a:cubicBezTo>
                  <a:lnTo>
                    <a:pt x="18409252" y="124460"/>
                  </a:lnTo>
                  <a:cubicBezTo>
                    <a:pt x="18409252" y="55880"/>
                    <a:pt x="18353371" y="0"/>
                    <a:pt x="18284791" y="0"/>
                  </a:cubicBezTo>
                  <a:close/>
                </a:path>
              </a:pathLst>
            </a:custGeom>
            <a:solidFill>
              <a:srgbClr val="A87C2D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263045" y="5729498"/>
            <a:ext cx="6996255" cy="3949265"/>
            <a:chOff x="0" y="0"/>
            <a:chExt cx="18409251" cy="103917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409252" cy="10391703"/>
            </a:xfrm>
            <a:custGeom>
              <a:avLst/>
              <a:gdLst/>
              <a:ahLst/>
              <a:cxnLst/>
              <a:rect l="l" t="t" r="r" b="b"/>
              <a:pathLst>
                <a:path w="18409252" h="10391703">
                  <a:moveTo>
                    <a:pt x="18284791" y="59690"/>
                  </a:moveTo>
                  <a:cubicBezTo>
                    <a:pt x="18320352" y="59690"/>
                    <a:pt x="18349561" y="88900"/>
                    <a:pt x="18349561" y="124460"/>
                  </a:cubicBezTo>
                  <a:lnTo>
                    <a:pt x="18349561" y="10267243"/>
                  </a:lnTo>
                  <a:cubicBezTo>
                    <a:pt x="18349561" y="10302803"/>
                    <a:pt x="18320352" y="10332013"/>
                    <a:pt x="18284791" y="10332013"/>
                  </a:cubicBezTo>
                  <a:lnTo>
                    <a:pt x="124460" y="10332013"/>
                  </a:lnTo>
                  <a:cubicBezTo>
                    <a:pt x="88900" y="10332013"/>
                    <a:pt x="59690" y="10302803"/>
                    <a:pt x="59690" y="1026724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8284791" y="59690"/>
                  </a:lnTo>
                  <a:moveTo>
                    <a:pt x="182847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267243"/>
                  </a:lnTo>
                  <a:cubicBezTo>
                    <a:pt x="0" y="10335823"/>
                    <a:pt x="55880" y="10391703"/>
                    <a:pt x="124460" y="10391703"/>
                  </a:cubicBezTo>
                  <a:lnTo>
                    <a:pt x="18284791" y="10391703"/>
                  </a:lnTo>
                  <a:cubicBezTo>
                    <a:pt x="18353371" y="10391703"/>
                    <a:pt x="18409252" y="10335823"/>
                    <a:pt x="18409252" y="10267243"/>
                  </a:cubicBezTo>
                  <a:lnTo>
                    <a:pt x="18409252" y="124460"/>
                  </a:lnTo>
                  <a:cubicBezTo>
                    <a:pt x="18409252" y="55880"/>
                    <a:pt x="18353371" y="0"/>
                    <a:pt x="18284791" y="0"/>
                  </a:cubicBezTo>
                  <a:close/>
                </a:path>
              </a:pathLst>
            </a:custGeom>
            <a:solidFill>
              <a:srgbClr val="A87C2D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3039277" y="1585777"/>
            <a:ext cx="6397416" cy="3782916"/>
          </a:xfrm>
          <a:custGeom>
            <a:avLst/>
            <a:gdLst/>
            <a:ahLst/>
            <a:cxnLst/>
            <a:rect l="l" t="t" r="r" b="b"/>
            <a:pathLst>
              <a:path w="6397416" h="3782916">
                <a:moveTo>
                  <a:pt x="0" y="0"/>
                </a:moveTo>
                <a:lnTo>
                  <a:pt x="6397416" y="0"/>
                </a:lnTo>
                <a:lnTo>
                  <a:pt x="6397416" y="3782916"/>
                </a:lnTo>
                <a:lnTo>
                  <a:pt x="0" y="3782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15" b="-231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587963" y="1615891"/>
            <a:ext cx="6370434" cy="3752802"/>
          </a:xfrm>
          <a:custGeom>
            <a:avLst/>
            <a:gdLst/>
            <a:ahLst/>
            <a:cxnLst/>
            <a:rect l="l" t="t" r="r" b="b"/>
            <a:pathLst>
              <a:path w="6370434" h="3752802">
                <a:moveTo>
                  <a:pt x="0" y="0"/>
                </a:moveTo>
                <a:lnTo>
                  <a:pt x="6370434" y="0"/>
                </a:lnTo>
                <a:lnTo>
                  <a:pt x="6370434" y="3752802"/>
                </a:lnTo>
                <a:lnTo>
                  <a:pt x="0" y="375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13" b="-2513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39277" y="5842879"/>
            <a:ext cx="6387891" cy="3734804"/>
          </a:xfrm>
          <a:custGeom>
            <a:avLst/>
            <a:gdLst/>
            <a:ahLst/>
            <a:cxnLst/>
            <a:rect l="l" t="t" r="r" b="b"/>
            <a:pathLst>
              <a:path w="6387891" h="3734804">
                <a:moveTo>
                  <a:pt x="0" y="0"/>
                </a:moveTo>
                <a:lnTo>
                  <a:pt x="6387891" y="0"/>
                </a:lnTo>
                <a:lnTo>
                  <a:pt x="6387891" y="3734805"/>
                </a:lnTo>
                <a:lnTo>
                  <a:pt x="0" y="37348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931" b="-793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587963" y="5842879"/>
            <a:ext cx="6370434" cy="3734804"/>
          </a:xfrm>
          <a:custGeom>
            <a:avLst/>
            <a:gdLst/>
            <a:ahLst/>
            <a:cxnLst/>
            <a:rect l="l" t="t" r="r" b="b"/>
            <a:pathLst>
              <a:path w="6370434" h="3734804">
                <a:moveTo>
                  <a:pt x="0" y="0"/>
                </a:moveTo>
                <a:lnTo>
                  <a:pt x="6370434" y="0"/>
                </a:lnTo>
                <a:lnTo>
                  <a:pt x="6370434" y="3734805"/>
                </a:lnTo>
                <a:lnTo>
                  <a:pt x="0" y="37348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08" b="-920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814587" y="608237"/>
            <a:ext cx="922516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5"/>
              </a:lnSpc>
              <a:spcBef>
                <a:spcPct val="0"/>
              </a:spcBef>
            </a:pPr>
            <a:r>
              <a:rPr lang="en-US" sz="3332" u="sng" spc="49" dirty="0" err="1">
                <a:latin typeface="Dumondi"/>
                <a:ea typeface="Dumondi"/>
                <a:cs typeface="Dumondi"/>
                <a:sym typeface="Dumondi"/>
              </a:rPr>
              <a:t>ภาพกิจกรรมงานรดน้ำขอพรเนื่องในเทศกาลวันสงกรานต์</a:t>
            </a:r>
            <a:endParaRPr lang="en-US" sz="3332" u="sng" spc="49" dirty="0">
              <a:latin typeface="Dumondi"/>
              <a:ea typeface="Dumondi"/>
              <a:cs typeface="Dumondi"/>
              <a:sym typeface="Dumond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5E5E5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55542" y="7354085"/>
            <a:ext cx="24726857" cy="5559351"/>
          </a:xfrm>
          <a:custGeom>
            <a:avLst/>
            <a:gdLst/>
            <a:ahLst/>
            <a:cxnLst/>
            <a:rect l="l" t="t" r="r" b="b"/>
            <a:pathLst>
              <a:path w="24726857" h="5559351">
                <a:moveTo>
                  <a:pt x="0" y="0"/>
                </a:moveTo>
                <a:lnTo>
                  <a:pt x="24726857" y="0"/>
                </a:lnTo>
                <a:lnTo>
                  <a:pt x="24726857" y="5559351"/>
                </a:lnTo>
                <a:lnTo>
                  <a:pt x="0" y="555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0" y="3796973"/>
            <a:ext cx="10693328" cy="6336787"/>
          </a:xfrm>
          <a:custGeom>
            <a:avLst/>
            <a:gdLst/>
            <a:ahLst/>
            <a:cxnLst/>
            <a:rect l="l" t="t" r="r" b="b"/>
            <a:pathLst>
              <a:path w="10693328" h="6336787">
                <a:moveTo>
                  <a:pt x="10693328" y="0"/>
                </a:moveTo>
                <a:lnTo>
                  <a:pt x="0" y="0"/>
                </a:lnTo>
                <a:lnTo>
                  <a:pt x="0" y="6336787"/>
                </a:lnTo>
                <a:lnTo>
                  <a:pt x="10693328" y="6336787"/>
                </a:lnTo>
                <a:lnTo>
                  <a:pt x="106933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V="1">
            <a:off x="9007887" y="-19050"/>
            <a:ext cx="9299163" cy="5510615"/>
          </a:xfrm>
          <a:custGeom>
            <a:avLst/>
            <a:gdLst/>
            <a:ahLst/>
            <a:cxnLst/>
            <a:rect l="l" t="t" r="r" b="b"/>
            <a:pathLst>
              <a:path w="9299163" h="5510615">
                <a:moveTo>
                  <a:pt x="0" y="5510615"/>
                </a:moveTo>
                <a:lnTo>
                  <a:pt x="9299163" y="5510615"/>
                </a:lnTo>
                <a:lnTo>
                  <a:pt x="9299163" y="0"/>
                </a:lnTo>
                <a:lnTo>
                  <a:pt x="0" y="0"/>
                </a:lnTo>
                <a:lnTo>
                  <a:pt x="0" y="551061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523597" y="8219037"/>
            <a:ext cx="1380552" cy="1394336"/>
          </a:xfrm>
          <a:custGeom>
            <a:avLst/>
            <a:gdLst/>
            <a:ahLst/>
            <a:cxnLst/>
            <a:rect l="l" t="t" r="r" b="b"/>
            <a:pathLst>
              <a:path w="1380552" h="1394336">
                <a:moveTo>
                  <a:pt x="0" y="0"/>
                </a:moveTo>
                <a:lnTo>
                  <a:pt x="1380552" y="0"/>
                </a:lnTo>
                <a:lnTo>
                  <a:pt x="1380552" y="1394337"/>
                </a:lnTo>
                <a:lnTo>
                  <a:pt x="0" y="1394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27" r="-2327" b="-362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92617" y="9063038"/>
            <a:ext cx="3915113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E9E9E9"/>
                </a:solidFill>
                <a:latin typeface="Prompt"/>
                <a:ea typeface="Prompt"/>
                <a:cs typeface="Prompt"/>
                <a:sym typeface="Prompt"/>
              </a:rPr>
              <a:t>สำนักงานปศุสัตว์เขต ๔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88162" y="3918801"/>
            <a:ext cx="11210332" cy="2870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412"/>
              </a:lnSpc>
              <a:spcBef>
                <a:spcPct val="0"/>
              </a:spcBef>
            </a:pPr>
            <a:r>
              <a:rPr lang="en-US" sz="16723" b="1">
                <a:solidFill>
                  <a:srgbClr val="2B3C56"/>
                </a:solidFill>
                <a:latin typeface="Dumondi Bold"/>
                <a:ea typeface="Dumondi Bold"/>
                <a:cs typeface="Dumondi Bold"/>
                <a:sym typeface="Dumondi Bold"/>
              </a:rPr>
              <a:t>วิถีวัฒนธรรม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23064" y="8115225"/>
            <a:ext cx="18925430" cy="1745790"/>
            <a:chOff x="0" y="0"/>
            <a:chExt cx="6401936" cy="590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401936" cy="590551"/>
            </a:xfrm>
            <a:custGeom>
              <a:avLst/>
              <a:gdLst/>
              <a:ahLst/>
              <a:cxnLst/>
              <a:rect l="l" t="t" r="r" b="b"/>
              <a:pathLst>
                <a:path w="6401936" h="590551">
                  <a:moveTo>
                    <a:pt x="0" y="0"/>
                  </a:moveTo>
                  <a:lnTo>
                    <a:pt x="6401936" y="0"/>
                  </a:lnTo>
                  <a:lnTo>
                    <a:pt x="6401936" y="590551"/>
                  </a:lnTo>
                  <a:lnTo>
                    <a:pt x="0" y="590551"/>
                  </a:lnTo>
                  <a:close/>
                </a:path>
              </a:pathLst>
            </a:custGeom>
            <a:solidFill>
              <a:srgbClr val="2B3C5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412438" y="4213922"/>
            <a:ext cx="6528354" cy="5723293"/>
            <a:chOff x="0" y="0"/>
            <a:chExt cx="6131465" cy="53753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31465" cy="5375347"/>
            </a:xfrm>
            <a:custGeom>
              <a:avLst/>
              <a:gdLst/>
              <a:ahLst/>
              <a:cxnLst/>
              <a:rect l="l" t="t" r="r" b="b"/>
              <a:pathLst>
                <a:path w="6131465" h="5375347">
                  <a:moveTo>
                    <a:pt x="582666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5070547"/>
                  </a:lnTo>
                  <a:cubicBezTo>
                    <a:pt x="0" y="5239457"/>
                    <a:pt x="135890" y="5375347"/>
                    <a:pt x="304800" y="5375347"/>
                  </a:cubicBezTo>
                  <a:lnTo>
                    <a:pt x="5826665" y="5375347"/>
                  </a:lnTo>
                  <a:cubicBezTo>
                    <a:pt x="5995574" y="5375347"/>
                    <a:pt x="6131465" y="5239457"/>
                    <a:pt x="6131465" y="5070547"/>
                  </a:cubicBezTo>
                  <a:lnTo>
                    <a:pt x="6131465" y="304800"/>
                  </a:lnTo>
                  <a:cubicBezTo>
                    <a:pt x="6131465" y="135890"/>
                    <a:pt x="5995574" y="0"/>
                    <a:pt x="5826665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181100" y="2626171"/>
            <a:ext cx="13560623" cy="1163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รายละเอียด : </a:t>
            </a:r>
            <a:r>
              <a:rPr lang="en-US" sz="3332" spc="49">
                <a:solidFill>
                  <a:srgbClr val="2B3C56"/>
                </a:solidFill>
                <a:latin typeface="Dumondi"/>
                <a:ea typeface="Dumondi"/>
                <a:cs typeface="Dumondi"/>
                <a:sym typeface="Dumondi"/>
              </a:rPr>
              <a:t>สำนักงานปศุสัตว์เขต ๔ มีการส่งเสริมและรณรงค์ให้แต่งกายด้วยผ้าไทย </a:t>
            </a:r>
          </a:p>
          <a:p>
            <a:pPr algn="l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2B3C56"/>
                </a:solidFill>
                <a:latin typeface="Dumondi"/>
                <a:ea typeface="Dumondi"/>
                <a:cs typeface="Dumondi"/>
                <a:sym typeface="Dumondi"/>
              </a:rPr>
              <a:t>                     ในทุกวันอังคารและวันศุกร์ของสัปดาห์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29438" y="2044065"/>
            <a:ext cx="17635498" cy="572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65"/>
              </a:lnSpc>
              <a:spcBef>
                <a:spcPct val="0"/>
              </a:spcBef>
            </a:pPr>
            <a:r>
              <a:rPr lang="en-US" sz="3332" spc="49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๑๐) โครงการ/กิจกรรม :</a:t>
            </a:r>
            <a:r>
              <a:rPr lang="en-US" sz="3332" spc="49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  กิจกรรมการรณรงค์ให้แต่งกายด้วยผ้าไทย</a:t>
            </a:r>
          </a:p>
        </p:txBody>
      </p:sp>
      <p:sp>
        <p:nvSpPr>
          <p:cNvPr id="8" name="Freeform 8"/>
          <p:cNvSpPr/>
          <p:nvPr/>
        </p:nvSpPr>
        <p:spPr>
          <a:xfrm rot="311436" flipH="1" flipV="1">
            <a:off x="-913953" y="-235352"/>
            <a:ext cx="5207680" cy="3086032"/>
          </a:xfrm>
          <a:custGeom>
            <a:avLst/>
            <a:gdLst/>
            <a:ahLst/>
            <a:cxnLst/>
            <a:rect l="l" t="t" r="r" b="b"/>
            <a:pathLst>
              <a:path w="5207680" h="3086032">
                <a:moveTo>
                  <a:pt x="5207679" y="3086033"/>
                </a:moveTo>
                <a:lnTo>
                  <a:pt x="0" y="3086033"/>
                </a:lnTo>
                <a:lnTo>
                  <a:pt x="0" y="0"/>
                </a:lnTo>
                <a:lnTo>
                  <a:pt x="5207679" y="0"/>
                </a:lnTo>
                <a:lnTo>
                  <a:pt x="5207679" y="308603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9" name="Group 9"/>
          <p:cNvGrpSpPr/>
          <p:nvPr/>
        </p:nvGrpSpPr>
        <p:grpSpPr>
          <a:xfrm>
            <a:off x="3189869" y="4223358"/>
            <a:ext cx="6528354" cy="5713857"/>
            <a:chOff x="0" y="0"/>
            <a:chExt cx="6131465" cy="536648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131465" cy="5366485"/>
            </a:xfrm>
            <a:custGeom>
              <a:avLst/>
              <a:gdLst/>
              <a:ahLst/>
              <a:cxnLst/>
              <a:rect l="l" t="t" r="r" b="b"/>
              <a:pathLst>
                <a:path w="6131465" h="5366485">
                  <a:moveTo>
                    <a:pt x="582666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5061685"/>
                  </a:lnTo>
                  <a:cubicBezTo>
                    <a:pt x="0" y="5230595"/>
                    <a:pt x="135890" y="5366485"/>
                    <a:pt x="304800" y="5366485"/>
                  </a:cubicBezTo>
                  <a:lnTo>
                    <a:pt x="5826665" y="5366485"/>
                  </a:lnTo>
                  <a:cubicBezTo>
                    <a:pt x="5995574" y="5366485"/>
                    <a:pt x="6131465" y="5230595"/>
                    <a:pt x="6131465" y="5061685"/>
                  </a:cubicBezTo>
                  <a:lnTo>
                    <a:pt x="6131465" y="304800"/>
                  </a:lnTo>
                  <a:cubicBezTo>
                    <a:pt x="6131465" y="135890"/>
                    <a:pt x="5995574" y="0"/>
                    <a:pt x="5826665" y="0"/>
                  </a:cubicBezTo>
                  <a:close/>
                </a:path>
              </a:pathLst>
            </a:custGeom>
            <a:solidFill>
              <a:srgbClr val="E4C044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4464202" y="4398902"/>
            <a:ext cx="3979687" cy="5420097"/>
          </a:xfrm>
          <a:custGeom>
            <a:avLst/>
            <a:gdLst/>
            <a:ahLst/>
            <a:cxnLst/>
            <a:rect l="l" t="t" r="r" b="b"/>
            <a:pathLst>
              <a:path w="3979687" h="5420097">
                <a:moveTo>
                  <a:pt x="0" y="0"/>
                </a:moveTo>
                <a:lnTo>
                  <a:pt x="3979687" y="0"/>
                </a:lnTo>
                <a:lnTo>
                  <a:pt x="3979687" y="5420097"/>
                </a:lnTo>
                <a:lnTo>
                  <a:pt x="0" y="5420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552653" y="4361618"/>
            <a:ext cx="4247923" cy="5427901"/>
          </a:xfrm>
          <a:custGeom>
            <a:avLst/>
            <a:gdLst/>
            <a:ahLst/>
            <a:cxnLst/>
            <a:rect l="l" t="t" r="r" b="b"/>
            <a:pathLst>
              <a:path w="4247923" h="5427901">
                <a:moveTo>
                  <a:pt x="0" y="0"/>
                </a:moveTo>
                <a:lnTo>
                  <a:pt x="4247923" y="0"/>
                </a:lnTo>
                <a:lnTo>
                  <a:pt x="4247923" y="5427901"/>
                </a:lnTo>
                <a:lnTo>
                  <a:pt x="0" y="54279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788904" y="-124345"/>
            <a:ext cx="9952819" cy="2206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8031"/>
              </a:lnSpc>
              <a:spcBef>
                <a:spcPct val="0"/>
              </a:spcBef>
            </a:pPr>
            <a:r>
              <a:rPr lang="en-US" sz="12879" b="1" dirty="0" err="1">
                <a:solidFill>
                  <a:srgbClr val="2B3C5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วิถีวัฒนธรรม</a:t>
            </a:r>
            <a:endParaRPr lang="en-US" sz="12879" b="1" dirty="0">
              <a:solidFill>
                <a:srgbClr val="2B3C56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5E5E5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19429" y="4896932"/>
            <a:ext cx="24726857" cy="5559351"/>
          </a:xfrm>
          <a:custGeom>
            <a:avLst/>
            <a:gdLst/>
            <a:ahLst/>
            <a:cxnLst/>
            <a:rect l="l" t="t" r="r" b="b"/>
            <a:pathLst>
              <a:path w="24726857" h="5559351">
                <a:moveTo>
                  <a:pt x="0" y="0"/>
                </a:moveTo>
                <a:lnTo>
                  <a:pt x="24726858" y="0"/>
                </a:lnTo>
                <a:lnTo>
                  <a:pt x="24726858" y="5559351"/>
                </a:lnTo>
                <a:lnTo>
                  <a:pt x="0" y="555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7424887" y="4073422"/>
            <a:ext cx="10485412" cy="6213578"/>
          </a:xfrm>
          <a:custGeom>
            <a:avLst/>
            <a:gdLst/>
            <a:ahLst/>
            <a:cxnLst/>
            <a:rect l="l" t="t" r="r" b="b"/>
            <a:pathLst>
              <a:path w="10485412" h="6213578">
                <a:moveTo>
                  <a:pt x="0" y="0"/>
                </a:moveTo>
                <a:lnTo>
                  <a:pt x="10485412" y="0"/>
                </a:lnTo>
                <a:lnTo>
                  <a:pt x="10485412" y="6213578"/>
                </a:lnTo>
                <a:lnTo>
                  <a:pt x="0" y="62135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H="1" flipV="1">
            <a:off x="-331846" y="0"/>
            <a:ext cx="9299163" cy="5510615"/>
          </a:xfrm>
          <a:custGeom>
            <a:avLst/>
            <a:gdLst/>
            <a:ahLst/>
            <a:cxnLst/>
            <a:rect l="l" t="t" r="r" b="b"/>
            <a:pathLst>
              <a:path w="9299163" h="5510615">
                <a:moveTo>
                  <a:pt x="9299163" y="5510615"/>
                </a:moveTo>
                <a:lnTo>
                  <a:pt x="0" y="5510615"/>
                </a:lnTo>
                <a:lnTo>
                  <a:pt x="0" y="0"/>
                </a:lnTo>
                <a:lnTo>
                  <a:pt x="9299163" y="0"/>
                </a:lnTo>
                <a:lnTo>
                  <a:pt x="9299163" y="551061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11977317" y="8163609"/>
            <a:ext cx="1380552" cy="1394336"/>
          </a:xfrm>
          <a:custGeom>
            <a:avLst/>
            <a:gdLst/>
            <a:ahLst/>
            <a:cxnLst/>
            <a:rect l="l" t="t" r="r" b="b"/>
            <a:pathLst>
              <a:path w="1380552" h="1394336">
                <a:moveTo>
                  <a:pt x="0" y="0"/>
                </a:moveTo>
                <a:lnTo>
                  <a:pt x="1380552" y="0"/>
                </a:lnTo>
                <a:lnTo>
                  <a:pt x="1380552" y="1394336"/>
                </a:lnTo>
                <a:lnTo>
                  <a:pt x="0" y="13943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27" r="-2327" b="-362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704473" y="9138845"/>
            <a:ext cx="3915113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E9E9E9"/>
                </a:solidFill>
                <a:latin typeface="Prompt"/>
                <a:ea typeface="Prompt"/>
                <a:cs typeface="Prompt"/>
                <a:sym typeface="Prompt"/>
              </a:rPr>
              <a:t>สำนักงานปศุสัตว์เขต ๔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81872" y="3769344"/>
            <a:ext cx="11210332" cy="2472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193"/>
              </a:lnSpc>
              <a:spcBef>
                <a:spcPct val="0"/>
              </a:spcBef>
            </a:pPr>
            <a:r>
              <a:rPr lang="en-US" sz="14423" b="1">
                <a:solidFill>
                  <a:srgbClr val="2B3C56"/>
                </a:solidFill>
                <a:latin typeface="Dumondi Bold"/>
                <a:ea typeface="Dumondi Bold"/>
                <a:cs typeface="Dumondi Bold"/>
                <a:sym typeface="Dumondi Bold"/>
              </a:rPr>
              <a:t>จบการนำเสนอ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5E5E5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6613" y="8114587"/>
            <a:ext cx="19324895" cy="4344825"/>
          </a:xfrm>
          <a:custGeom>
            <a:avLst/>
            <a:gdLst/>
            <a:ahLst/>
            <a:cxnLst/>
            <a:rect l="l" t="t" r="r" b="b"/>
            <a:pathLst>
              <a:path w="19324895" h="4344825">
                <a:moveTo>
                  <a:pt x="0" y="0"/>
                </a:moveTo>
                <a:lnTo>
                  <a:pt x="19324895" y="0"/>
                </a:lnTo>
                <a:lnTo>
                  <a:pt x="19324895" y="4344826"/>
                </a:lnTo>
                <a:lnTo>
                  <a:pt x="0" y="4344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028700" y="3605775"/>
            <a:ext cx="4497548" cy="6356958"/>
          </a:xfrm>
          <a:custGeom>
            <a:avLst/>
            <a:gdLst/>
            <a:ahLst/>
            <a:cxnLst/>
            <a:rect l="l" t="t" r="r" b="b"/>
            <a:pathLst>
              <a:path w="4497548" h="6356958">
                <a:moveTo>
                  <a:pt x="0" y="0"/>
                </a:moveTo>
                <a:lnTo>
                  <a:pt x="4497548" y="0"/>
                </a:lnTo>
                <a:lnTo>
                  <a:pt x="449754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7750" y="3605775"/>
            <a:ext cx="4551432" cy="6356958"/>
          </a:xfrm>
          <a:custGeom>
            <a:avLst/>
            <a:gdLst/>
            <a:ahLst/>
            <a:cxnLst/>
            <a:rect l="l" t="t" r="r" b="b"/>
            <a:pathLst>
              <a:path w="4551432" h="6356958">
                <a:moveTo>
                  <a:pt x="0" y="0"/>
                </a:moveTo>
                <a:lnTo>
                  <a:pt x="4551432" y="0"/>
                </a:lnTo>
                <a:lnTo>
                  <a:pt x="455143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692596">
            <a:off x="-4408750" y="40738"/>
            <a:ext cx="7217825" cy="4277230"/>
          </a:xfrm>
          <a:custGeom>
            <a:avLst/>
            <a:gdLst/>
            <a:ahLst/>
            <a:cxnLst/>
            <a:rect l="l" t="t" r="r" b="b"/>
            <a:pathLst>
              <a:path w="7217825" h="4277230">
                <a:moveTo>
                  <a:pt x="0" y="0"/>
                </a:moveTo>
                <a:lnTo>
                  <a:pt x="7217825" y="0"/>
                </a:lnTo>
                <a:lnTo>
                  <a:pt x="7217825" y="4277229"/>
                </a:lnTo>
                <a:lnTo>
                  <a:pt x="0" y="4277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0602077" flipH="1">
            <a:off x="15099069" y="184173"/>
            <a:ext cx="7238427" cy="4289438"/>
          </a:xfrm>
          <a:custGeom>
            <a:avLst/>
            <a:gdLst/>
            <a:ahLst/>
            <a:cxnLst/>
            <a:rect l="l" t="t" r="r" b="b"/>
            <a:pathLst>
              <a:path w="7238427" h="4289438">
                <a:moveTo>
                  <a:pt x="7238426" y="0"/>
                </a:moveTo>
                <a:lnTo>
                  <a:pt x="0" y="0"/>
                </a:lnTo>
                <a:lnTo>
                  <a:pt x="0" y="4289438"/>
                </a:lnTo>
                <a:lnTo>
                  <a:pt x="7238426" y="4289438"/>
                </a:lnTo>
                <a:lnTo>
                  <a:pt x="723842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7114490" y="3615300"/>
            <a:ext cx="4497548" cy="6356958"/>
          </a:xfrm>
          <a:custGeom>
            <a:avLst/>
            <a:gdLst/>
            <a:ahLst/>
            <a:cxnLst/>
            <a:rect l="l" t="t" r="r" b="b"/>
            <a:pathLst>
              <a:path w="4497548" h="6356958">
                <a:moveTo>
                  <a:pt x="0" y="0"/>
                </a:moveTo>
                <a:lnTo>
                  <a:pt x="4497548" y="0"/>
                </a:lnTo>
                <a:lnTo>
                  <a:pt x="449754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07338" y="3605775"/>
            <a:ext cx="4497548" cy="6356958"/>
          </a:xfrm>
          <a:custGeom>
            <a:avLst/>
            <a:gdLst/>
            <a:ahLst/>
            <a:cxnLst/>
            <a:rect l="l" t="t" r="r" b="b"/>
            <a:pathLst>
              <a:path w="4497548" h="6356958">
                <a:moveTo>
                  <a:pt x="0" y="0"/>
                </a:moveTo>
                <a:lnTo>
                  <a:pt x="4497548" y="0"/>
                </a:lnTo>
                <a:lnTo>
                  <a:pt x="449754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9842" y="477528"/>
            <a:ext cx="17202820" cy="1348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 b="1">
                <a:solidFill>
                  <a:srgbClr val="000000"/>
                </a:solidFill>
                <a:latin typeface="Banburi Bold"/>
                <a:ea typeface="Banburi Bold"/>
                <a:cs typeface="Banburi Bold"/>
                <a:sym typeface="Banburi Bold"/>
              </a:rPr>
              <a:t>องค์กรมีการประกาศเจตนารมณ์รวมกันว่าผู้บริหารและบุคลากรจะร่วมกัน</a:t>
            </a:r>
          </a:p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Banburi Bold"/>
                <a:ea typeface="Banburi Bold"/>
                <a:cs typeface="Banburi Bold"/>
                <a:sym typeface="Banburi Bold"/>
              </a:rPr>
              <a:t>ขับเคลื่อนให้สำนักงานปศุสัตว์เขต </a:t>
            </a:r>
            <a:r>
              <a:rPr lang="en-US" sz="3999" b="1">
                <a:solidFill>
                  <a:srgbClr val="BCA164"/>
                </a:solidFill>
                <a:latin typeface="Banburi Bold"/>
                <a:ea typeface="Banburi Bold"/>
                <a:cs typeface="Banburi Bold"/>
                <a:sym typeface="Banburi Bold"/>
              </a:rPr>
              <a:t>๔</a:t>
            </a:r>
            <a:r>
              <a:rPr lang="en-US" sz="3999" b="1">
                <a:solidFill>
                  <a:srgbClr val="000000"/>
                </a:solidFill>
                <a:latin typeface="Banburi Bold"/>
                <a:ea typeface="Banburi Bold"/>
                <a:cs typeface="Banburi Bold"/>
                <a:sym typeface="Banburi Bold"/>
              </a:rPr>
              <a:t> เป็น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76153" y="2835961"/>
            <a:ext cx="9974222" cy="478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2700">
                <a:solidFill>
                  <a:srgbClr val="737373"/>
                </a:solidFill>
                <a:latin typeface="Poppins Light"/>
                <a:ea typeface="Poppins Light"/>
                <a:cs typeface="Poppins Light"/>
                <a:sym typeface="Poppins Light"/>
              </a:rPr>
              <a:t>พร้อมรายชื่อผู้ร่วมประกาศเจตนารมณ์ โดยร่วมลงนามเป็นลายลักษณ์อักษร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63446" y="1692919"/>
            <a:ext cx="7399635" cy="1209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72"/>
              </a:lnSpc>
              <a:spcBef>
                <a:spcPct val="0"/>
              </a:spcBef>
            </a:pPr>
            <a:r>
              <a:rPr lang="en-US" sz="7123" b="1">
                <a:solidFill>
                  <a:srgbClr val="3C4F75"/>
                </a:solidFill>
                <a:latin typeface="Banburi Bold"/>
                <a:ea typeface="Banburi Bold"/>
                <a:cs typeface="Banburi Bold"/>
                <a:sym typeface="Banburi Bold"/>
              </a:rPr>
              <a:t>“องค์กรคุณธรรม”</a:t>
            </a:r>
          </a:p>
        </p:txBody>
      </p:sp>
      <p:sp>
        <p:nvSpPr>
          <p:cNvPr id="12" name="Freeform 12"/>
          <p:cNvSpPr/>
          <p:nvPr/>
        </p:nvSpPr>
        <p:spPr>
          <a:xfrm>
            <a:off x="7114490" y="3605775"/>
            <a:ext cx="4551432" cy="6356958"/>
          </a:xfrm>
          <a:custGeom>
            <a:avLst/>
            <a:gdLst/>
            <a:ahLst/>
            <a:cxnLst/>
            <a:rect l="l" t="t" r="r" b="b"/>
            <a:pathLst>
              <a:path w="4551432" h="6356958">
                <a:moveTo>
                  <a:pt x="0" y="0"/>
                </a:moveTo>
                <a:lnTo>
                  <a:pt x="4551432" y="0"/>
                </a:lnTo>
                <a:lnTo>
                  <a:pt x="455143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53455" y="3615300"/>
            <a:ext cx="4551432" cy="6356958"/>
          </a:xfrm>
          <a:custGeom>
            <a:avLst/>
            <a:gdLst/>
            <a:ahLst/>
            <a:cxnLst/>
            <a:rect l="l" t="t" r="r" b="b"/>
            <a:pathLst>
              <a:path w="4551432" h="6356958">
                <a:moveTo>
                  <a:pt x="0" y="0"/>
                </a:moveTo>
                <a:lnTo>
                  <a:pt x="4551431" y="0"/>
                </a:lnTo>
                <a:lnTo>
                  <a:pt x="4551431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5E5E5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06172" y="0"/>
            <a:ext cx="8229600" cy="10287000"/>
          </a:xfrm>
          <a:custGeom>
            <a:avLst/>
            <a:gdLst/>
            <a:ahLst/>
            <a:cxnLst/>
            <a:rect l="l" t="t" r="r" b="b"/>
            <a:pathLst>
              <a:path w="8229600" h="10287000">
                <a:moveTo>
                  <a:pt x="0" y="0"/>
                </a:moveTo>
                <a:lnTo>
                  <a:pt x="8229600" y="0"/>
                </a:lnTo>
                <a:lnTo>
                  <a:pt x="82296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00" r="-125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5912" y="0"/>
            <a:ext cx="9808210" cy="10287000"/>
            <a:chOff x="0" y="0"/>
            <a:chExt cx="2951634" cy="30957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51634" cy="3095719"/>
            </a:xfrm>
            <a:custGeom>
              <a:avLst/>
              <a:gdLst/>
              <a:ahLst/>
              <a:cxnLst/>
              <a:rect l="l" t="t" r="r" b="b"/>
              <a:pathLst>
                <a:path w="2951634" h="3095719">
                  <a:moveTo>
                    <a:pt x="0" y="0"/>
                  </a:moveTo>
                  <a:lnTo>
                    <a:pt x="2951634" y="0"/>
                  </a:lnTo>
                  <a:lnTo>
                    <a:pt x="2951634" y="3095719"/>
                  </a:lnTo>
                  <a:lnTo>
                    <a:pt x="0" y="3095719"/>
                  </a:lnTo>
                  <a:close/>
                </a:path>
              </a:pathLst>
            </a:custGeom>
            <a:gradFill rotWithShape="1">
              <a:gsLst>
                <a:gs pos="0">
                  <a:srgbClr val="3C4F75">
                    <a:alpha val="100000"/>
                  </a:srgbClr>
                </a:gs>
                <a:gs pos="100000">
                  <a:srgbClr val="2B3D56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id="5" name="Freeform 5"/>
          <p:cNvSpPr/>
          <p:nvPr/>
        </p:nvSpPr>
        <p:spPr>
          <a:xfrm>
            <a:off x="-1036895" y="7870798"/>
            <a:ext cx="19324895" cy="4344825"/>
          </a:xfrm>
          <a:custGeom>
            <a:avLst/>
            <a:gdLst/>
            <a:ahLst/>
            <a:cxnLst/>
            <a:rect l="l" t="t" r="r" b="b"/>
            <a:pathLst>
              <a:path w="19324895" h="4344825">
                <a:moveTo>
                  <a:pt x="0" y="0"/>
                </a:moveTo>
                <a:lnTo>
                  <a:pt x="19324895" y="0"/>
                </a:lnTo>
                <a:lnTo>
                  <a:pt x="19324895" y="4344825"/>
                </a:lnTo>
                <a:lnTo>
                  <a:pt x="0" y="43448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1032596" y="474937"/>
            <a:ext cx="6457083" cy="9337126"/>
          </a:xfrm>
          <a:custGeom>
            <a:avLst/>
            <a:gdLst/>
            <a:ahLst/>
            <a:cxnLst/>
            <a:rect l="l" t="t" r="r" b="b"/>
            <a:pathLst>
              <a:path w="6457083" h="9337126">
                <a:moveTo>
                  <a:pt x="0" y="0"/>
                </a:moveTo>
                <a:lnTo>
                  <a:pt x="6457083" y="0"/>
                </a:lnTo>
                <a:lnTo>
                  <a:pt x="6457083" y="9337126"/>
                </a:lnTo>
                <a:lnTo>
                  <a:pt x="0" y="9337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245" t="-1925" b="-192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81443" y="4674814"/>
            <a:ext cx="9093349" cy="3961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2"/>
              </a:lnSpc>
            </a:pPr>
            <a:r>
              <a:rPr lang="en-US" sz="526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เรื่อง แต่งตั้งคณะทำงาน</a:t>
            </a:r>
          </a:p>
          <a:p>
            <a:pPr algn="ctr">
              <a:lnSpc>
                <a:spcPts val="7902"/>
              </a:lnSpc>
            </a:pPr>
            <a:r>
              <a:rPr lang="en-US" sz="5268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ดำเนินงานการประเมินองค์กรคุณธรรม</a:t>
            </a:r>
          </a:p>
          <a:p>
            <a:pPr algn="ctr">
              <a:lnSpc>
                <a:spcPts val="7902"/>
              </a:lnSpc>
            </a:pPr>
            <a:endParaRPr lang="en-US" sz="5268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122425" y="3560970"/>
            <a:ext cx="6503128" cy="78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4600" spc="69">
                <a:solidFill>
                  <a:srgbClr val="D9C179"/>
                </a:solidFill>
                <a:latin typeface="Dumondi"/>
                <a:ea typeface="Dumondi"/>
                <a:cs typeface="Dumondi"/>
                <a:sym typeface="Dumondi"/>
              </a:rPr>
              <a:t>ลงวันที่ ๒๗ ธันวาคม ๒๕๖๗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04814" y="2534810"/>
            <a:ext cx="9246605" cy="807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D9C179"/>
                </a:solidFill>
                <a:latin typeface="Cloud Soft"/>
                <a:ea typeface="Cloud Soft"/>
                <a:cs typeface="Cloud Soft"/>
                <a:sym typeface="Cloud Soft"/>
              </a:rPr>
              <a:t>คำสั่งสำนักงานปศุสัตว์เขต ๔ ที่ ๙๓/๒๕๖๗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4118" y="769558"/>
            <a:ext cx="9007997" cy="1566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857"/>
              </a:lnSpc>
              <a:spcBef>
                <a:spcPct val="0"/>
              </a:spcBef>
            </a:pPr>
            <a:r>
              <a:rPr lang="en-US" sz="9184" b="1">
                <a:solidFill>
                  <a:srgbClr val="E5E5E5"/>
                </a:solidFill>
                <a:latin typeface="Prompt Bold"/>
                <a:ea typeface="Prompt Bold"/>
                <a:cs typeface="Prompt Bold"/>
                <a:sym typeface="Prompt Bold"/>
              </a:rPr>
              <a:t>องค์กรมีการจัดทำ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965321" y="465412"/>
            <a:ext cx="6629733" cy="9337126"/>
          </a:xfrm>
          <a:custGeom>
            <a:avLst/>
            <a:gdLst/>
            <a:ahLst/>
            <a:cxnLst/>
            <a:rect l="l" t="t" r="r" b="b"/>
            <a:pathLst>
              <a:path w="6629733" h="9337126">
                <a:moveTo>
                  <a:pt x="0" y="0"/>
                </a:moveTo>
                <a:lnTo>
                  <a:pt x="6629733" y="0"/>
                </a:lnTo>
                <a:lnTo>
                  <a:pt x="6629733" y="9337126"/>
                </a:lnTo>
                <a:lnTo>
                  <a:pt x="0" y="93371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836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5E5E5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5232060" y="54714"/>
            <a:ext cx="7148775" cy="4236311"/>
          </a:xfrm>
          <a:custGeom>
            <a:avLst/>
            <a:gdLst/>
            <a:ahLst/>
            <a:cxnLst/>
            <a:rect l="l" t="t" r="r" b="b"/>
            <a:pathLst>
              <a:path w="7148775" h="4236311">
                <a:moveTo>
                  <a:pt x="0" y="4236312"/>
                </a:moveTo>
                <a:lnTo>
                  <a:pt x="7148775" y="4236312"/>
                </a:lnTo>
                <a:lnTo>
                  <a:pt x="7148775" y="0"/>
                </a:lnTo>
                <a:lnTo>
                  <a:pt x="0" y="0"/>
                </a:lnTo>
                <a:lnTo>
                  <a:pt x="0" y="423631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 flipV="1">
            <a:off x="-3799421" y="28151"/>
            <a:ext cx="7238427" cy="4289438"/>
          </a:xfrm>
          <a:custGeom>
            <a:avLst/>
            <a:gdLst/>
            <a:ahLst/>
            <a:cxnLst/>
            <a:rect l="l" t="t" r="r" b="b"/>
            <a:pathLst>
              <a:path w="7238427" h="4289438">
                <a:moveTo>
                  <a:pt x="7238427" y="4289438"/>
                </a:moveTo>
                <a:lnTo>
                  <a:pt x="0" y="4289438"/>
                </a:lnTo>
                <a:lnTo>
                  <a:pt x="0" y="0"/>
                </a:lnTo>
                <a:lnTo>
                  <a:pt x="7238427" y="0"/>
                </a:lnTo>
                <a:lnTo>
                  <a:pt x="7238427" y="428943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286274" y="3473292"/>
            <a:ext cx="19092722" cy="9546361"/>
          </a:xfrm>
          <a:custGeom>
            <a:avLst/>
            <a:gdLst/>
            <a:ahLst/>
            <a:cxnLst/>
            <a:rect l="l" t="t" r="r" b="b"/>
            <a:pathLst>
              <a:path w="19092722" h="9546361">
                <a:moveTo>
                  <a:pt x="0" y="0"/>
                </a:moveTo>
                <a:lnTo>
                  <a:pt x="19092721" y="0"/>
                </a:lnTo>
                <a:lnTo>
                  <a:pt x="19092721" y="9546361"/>
                </a:lnTo>
                <a:lnTo>
                  <a:pt x="0" y="95463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18447" y="8114587"/>
            <a:ext cx="19324895" cy="4344825"/>
          </a:xfrm>
          <a:custGeom>
            <a:avLst/>
            <a:gdLst/>
            <a:ahLst/>
            <a:cxnLst/>
            <a:rect l="l" t="t" r="r" b="b"/>
            <a:pathLst>
              <a:path w="19324895" h="4344825">
                <a:moveTo>
                  <a:pt x="0" y="0"/>
                </a:moveTo>
                <a:lnTo>
                  <a:pt x="19324894" y="0"/>
                </a:lnTo>
                <a:lnTo>
                  <a:pt x="19324894" y="4344826"/>
                </a:lnTo>
                <a:lnTo>
                  <a:pt x="0" y="43448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3015565" y="4317589"/>
            <a:ext cx="12489043" cy="5818759"/>
          </a:xfrm>
          <a:custGeom>
            <a:avLst/>
            <a:gdLst/>
            <a:ahLst/>
            <a:cxnLst/>
            <a:rect l="l" t="t" r="r" b="b"/>
            <a:pathLst>
              <a:path w="12489043" h="5818759">
                <a:moveTo>
                  <a:pt x="0" y="0"/>
                </a:moveTo>
                <a:lnTo>
                  <a:pt x="12489043" y="0"/>
                </a:lnTo>
                <a:lnTo>
                  <a:pt x="12489043" y="5818759"/>
                </a:lnTo>
                <a:lnTo>
                  <a:pt x="0" y="58187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887" t="-36727" r="-3414" b="-3952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00516" y="477192"/>
            <a:ext cx="15715568" cy="209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8"/>
              </a:lnSpc>
            </a:pPr>
            <a:r>
              <a:rPr lang="en-US" sz="6070" b="1">
                <a:solidFill>
                  <a:srgbClr val="2B3C56"/>
                </a:solidFill>
                <a:latin typeface="Prompt Bold"/>
                <a:ea typeface="Prompt Bold"/>
                <a:cs typeface="Prompt Bold"/>
                <a:sym typeface="Prompt Bold"/>
              </a:rPr>
              <a:t>แผนการดำเนินงานตามเป้าหมายของ </a:t>
            </a:r>
          </a:p>
          <a:p>
            <a:pPr algn="ctr">
              <a:lnSpc>
                <a:spcPts val="8498"/>
              </a:lnSpc>
              <a:spcBef>
                <a:spcPct val="0"/>
              </a:spcBef>
            </a:pPr>
            <a:r>
              <a:rPr lang="en-US" sz="6070" b="1">
                <a:solidFill>
                  <a:srgbClr val="2B3C56"/>
                </a:solidFill>
                <a:latin typeface="Prompt Bold"/>
                <a:ea typeface="Prompt Bold"/>
                <a:cs typeface="Prompt Bold"/>
                <a:sym typeface="Prompt Bold"/>
              </a:rPr>
              <a:t>“ปัญหาที่อยากแก้” และ“ความดีที่อยากทำ”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57055" y="3685932"/>
            <a:ext cx="10402491" cy="605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2"/>
              </a:lnSpc>
              <a:spcBef>
                <a:spcPct val="0"/>
              </a:spcBef>
            </a:pPr>
            <a:r>
              <a:rPr lang="en-US" sz="3368">
                <a:solidFill>
                  <a:srgbClr val="2B3C56"/>
                </a:solidFill>
                <a:latin typeface="Poppins Light"/>
                <a:ea typeface="Poppins Light"/>
                <a:cs typeface="Poppins Light"/>
                <a:sym typeface="Poppins Light"/>
              </a:rPr>
              <a:t>จำนวนโครงการ/กิจกรรม : จำนวนทั้งสิ้น </a:t>
            </a:r>
            <a:r>
              <a:rPr lang="en-US" sz="3368">
                <a:solidFill>
                  <a:srgbClr val="2B3C56"/>
                </a:solidFill>
                <a:latin typeface="Poppins Light Bold"/>
                <a:ea typeface="Poppins Light Bold"/>
                <a:cs typeface="Poppins Light Bold"/>
                <a:sym typeface="Poppins Light Bold"/>
              </a:rPr>
              <a:t>๙</a:t>
            </a:r>
            <a:r>
              <a:rPr lang="en-US" sz="3368">
                <a:solidFill>
                  <a:srgbClr val="2B3C56"/>
                </a:solidFill>
                <a:latin typeface="Poppins Light"/>
                <a:ea typeface="Poppins Light"/>
                <a:cs typeface="Poppins Light"/>
                <a:sym typeface="Poppins Light"/>
              </a:rPr>
              <a:t> โครงการ/กิจกรรม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05698" y="2531011"/>
            <a:ext cx="8076605" cy="961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02"/>
              </a:lnSpc>
              <a:spcBef>
                <a:spcPct val="0"/>
              </a:spcBef>
            </a:pPr>
            <a:r>
              <a:rPr lang="en-US" sz="5268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ประจำปีงบประมาณ พ.ศ. ๒๕๖๘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5E5E5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4550295"/>
            <a:ext cx="9680690" cy="5736705"/>
          </a:xfrm>
          <a:custGeom>
            <a:avLst/>
            <a:gdLst/>
            <a:ahLst/>
            <a:cxnLst/>
            <a:rect l="l" t="t" r="r" b="b"/>
            <a:pathLst>
              <a:path w="9680690" h="5736705">
                <a:moveTo>
                  <a:pt x="9680690" y="0"/>
                </a:moveTo>
                <a:lnTo>
                  <a:pt x="0" y="0"/>
                </a:lnTo>
                <a:lnTo>
                  <a:pt x="0" y="5736705"/>
                </a:lnTo>
                <a:lnTo>
                  <a:pt x="9680690" y="5736705"/>
                </a:lnTo>
                <a:lnTo>
                  <a:pt x="968069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1117" y="7799036"/>
            <a:ext cx="19324895" cy="4344825"/>
          </a:xfrm>
          <a:custGeom>
            <a:avLst/>
            <a:gdLst/>
            <a:ahLst/>
            <a:cxnLst/>
            <a:rect l="l" t="t" r="r" b="b"/>
            <a:pathLst>
              <a:path w="19324895" h="4344825">
                <a:moveTo>
                  <a:pt x="0" y="0"/>
                </a:moveTo>
                <a:lnTo>
                  <a:pt x="19324895" y="0"/>
                </a:lnTo>
                <a:lnTo>
                  <a:pt x="19324895" y="4344825"/>
                </a:lnTo>
                <a:lnTo>
                  <a:pt x="0" y="43448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0" y="349314"/>
            <a:ext cx="18288000" cy="5395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79"/>
              </a:lnSpc>
            </a:pPr>
            <a:r>
              <a:rPr lang="en-US" sz="9699" b="1">
                <a:solidFill>
                  <a:srgbClr val="2B3C56"/>
                </a:solidFill>
                <a:latin typeface="Prompt Bold"/>
                <a:ea typeface="Prompt Bold"/>
                <a:cs typeface="Prompt Bold"/>
                <a:sym typeface="Prompt Bold"/>
              </a:rPr>
              <a:t>รายงานผลตามแผนการดำเนินงาน</a:t>
            </a:r>
          </a:p>
          <a:p>
            <a:pPr algn="ctr">
              <a:lnSpc>
                <a:spcPts val="8539"/>
              </a:lnSpc>
            </a:pPr>
            <a:r>
              <a:rPr lang="en-US" sz="6099" b="1">
                <a:solidFill>
                  <a:srgbClr val="2B3C56"/>
                </a:solidFill>
                <a:latin typeface="Prompt Bold"/>
                <a:ea typeface="Prompt Bold"/>
                <a:cs typeface="Prompt Bold"/>
                <a:sym typeface="Prompt Bold"/>
              </a:rPr>
              <a:t>ตามเป้าหมายของ </a:t>
            </a:r>
          </a:p>
          <a:p>
            <a:pPr algn="ctr">
              <a:lnSpc>
                <a:spcPts val="10639"/>
              </a:lnSpc>
            </a:pPr>
            <a:r>
              <a:rPr lang="en-US" sz="7599" b="1">
                <a:solidFill>
                  <a:srgbClr val="2B3C56"/>
                </a:solidFill>
                <a:latin typeface="Prompt Bold"/>
                <a:ea typeface="Prompt Bold"/>
                <a:cs typeface="Prompt Bold"/>
                <a:sym typeface="Prompt Bold"/>
              </a:rPr>
              <a:t>“</a:t>
            </a:r>
            <a:r>
              <a:rPr lang="en-US" sz="7599" b="1">
                <a:solidFill>
                  <a:srgbClr val="A87C2D"/>
                </a:solidFill>
                <a:latin typeface="Prompt Bold"/>
                <a:ea typeface="Prompt Bold"/>
                <a:cs typeface="Prompt Bold"/>
                <a:sym typeface="Prompt Bold"/>
              </a:rPr>
              <a:t>ปัญหาที่อยากแก้</a:t>
            </a:r>
            <a:r>
              <a:rPr lang="en-US" sz="7599" b="1">
                <a:solidFill>
                  <a:srgbClr val="2B3C56"/>
                </a:solidFill>
                <a:latin typeface="Prompt Bold"/>
                <a:ea typeface="Prompt Bold"/>
                <a:cs typeface="Prompt Bold"/>
                <a:sym typeface="Prompt Bold"/>
              </a:rPr>
              <a:t>” และ “</a:t>
            </a:r>
            <a:r>
              <a:rPr lang="en-US" sz="7599" b="1">
                <a:solidFill>
                  <a:srgbClr val="A87C2D"/>
                </a:solidFill>
                <a:latin typeface="Prompt Bold"/>
                <a:ea typeface="Prompt Bold"/>
                <a:cs typeface="Prompt Bold"/>
                <a:sym typeface="Prompt Bold"/>
              </a:rPr>
              <a:t>ความดีที่อยากทำ</a:t>
            </a:r>
            <a:r>
              <a:rPr lang="en-US" sz="7599" b="1">
                <a:solidFill>
                  <a:srgbClr val="2B3C56"/>
                </a:solidFill>
                <a:latin typeface="Prompt Bold"/>
                <a:ea typeface="Prompt Bold"/>
                <a:cs typeface="Prompt Bold"/>
                <a:sym typeface="Prompt Bold"/>
              </a:rPr>
              <a:t>”</a:t>
            </a:r>
          </a:p>
          <a:p>
            <a:pPr algn="ctr">
              <a:lnSpc>
                <a:spcPts val="10080"/>
              </a:lnSpc>
              <a:spcBef>
                <a:spcPct val="0"/>
              </a:spcBef>
            </a:pPr>
            <a:endParaRPr lang="en-US" sz="7599" b="1">
              <a:solidFill>
                <a:srgbClr val="2B3C56"/>
              </a:solidFill>
              <a:latin typeface="Prompt Bold"/>
              <a:ea typeface="Prompt Bold"/>
              <a:cs typeface="Prompt Bold"/>
              <a:sym typeface="Promp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162395" y="5086350"/>
            <a:ext cx="13963211" cy="93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9"/>
              </a:lnSpc>
            </a:pPr>
            <a:r>
              <a:rPr lang="en-US" sz="5799">
                <a:solidFill>
                  <a:srgbClr val="3C4F75"/>
                </a:solidFill>
                <a:latin typeface="Prompt"/>
                <a:ea typeface="Prompt"/>
                <a:cs typeface="Prompt"/>
                <a:sym typeface="Prompt"/>
              </a:rPr>
              <a:t>ประจำปีงบประมาณ พ.ศ.           </a:t>
            </a:r>
          </a:p>
        </p:txBody>
      </p:sp>
      <p:sp>
        <p:nvSpPr>
          <p:cNvPr id="6" name="Freeform 6"/>
          <p:cNvSpPr/>
          <p:nvPr/>
        </p:nvSpPr>
        <p:spPr>
          <a:xfrm>
            <a:off x="11847385" y="8038494"/>
            <a:ext cx="1669073" cy="1685738"/>
          </a:xfrm>
          <a:custGeom>
            <a:avLst/>
            <a:gdLst/>
            <a:ahLst/>
            <a:cxnLst/>
            <a:rect l="l" t="t" r="r" b="b"/>
            <a:pathLst>
              <a:path w="1669073" h="1685738">
                <a:moveTo>
                  <a:pt x="0" y="0"/>
                </a:moveTo>
                <a:lnTo>
                  <a:pt x="1669073" y="0"/>
                </a:lnTo>
                <a:lnTo>
                  <a:pt x="1669073" y="1685737"/>
                </a:lnTo>
                <a:lnTo>
                  <a:pt x="0" y="16857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27" r="-2327" b="-362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710458" y="9251187"/>
            <a:ext cx="4303581" cy="473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7"/>
              </a:lnSpc>
            </a:pPr>
            <a:r>
              <a:rPr lang="en-US" sz="3297">
                <a:solidFill>
                  <a:srgbClr val="2B3C56"/>
                </a:solidFill>
                <a:latin typeface="Prompt"/>
                <a:ea typeface="Prompt"/>
                <a:cs typeface="Prompt"/>
                <a:sym typeface="Prompt"/>
              </a:rPr>
              <a:t>สำนักงานปศุสัตว์เขต ๔</a:t>
            </a:r>
          </a:p>
        </p:txBody>
      </p:sp>
      <p:sp>
        <p:nvSpPr>
          <p:cNvPr id="8" name="Freeform 8"/>
          <p:cNvSpPr/>
          <p:nvPr/>
        </p:nvSpPr>
        <p:spPr>
          <a:xfrm>
            <a:off x="10947381" y="5551136"/>
            <a:ext cx="4227926" cy="1109830"/>
          </a:xfrm>
          <a:custGeom>
            <a:avLst/>
            <a:gdLst/>
            <a:ahLst/>
            <a:cxnLst/>
            <a:rect l="l" t="t" r="r" b="b"/>
            <a:pathLst>
              <a:path w="4227926" h="1109830">
                <a:moveTo>
                  <a:pt x="0" y="0"/>
                </a:moveTo>
                <a:lnTo>
                  <a:pt x="4227925" y="0"/>
                </a:lnTo>
                <a:lnTo>
                  <a:pt x="4227925" y="1109831"/>
                </a:lnTo>
                <a:lnTo>
                  <a:pt x="0" y="11098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412234" y="5079931"/>
            <a:ext cx="3298218" cy="942410"/>
            <a:chOff x="0" y="0"/>
            <a:chExt cx="1422307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22307" cy="406400"/>
            </a:xfrm>
            <a:custGeom>
              <a:avLst/>
              <a:gdLst/>
              <a:ahLst/>
              <a:cxnLst/>
              <a:rect l="l" t="t" r="r" b="b"/>
              <a:pathLst>
                <a:path w="1422307" h="406400">
                  <a:moveTo>
                    <a:pt x="1219107" y="0"/>
                  </a:moveTo>
                  <a:cubicBezTo>
                    <a:pt x="1331331" y="0"/>
                    <a:pt x="1422307" y="90976"/>
                    <a:pt x="1422307" y="203200"/>
                  </a:cubicBezTo>
                  <a:cubicBezTo>
                    <a:pt x="1422307" y="315424"/>
                    <a:pt x="1331331" y="406400"/>
                    <a:pt x="121910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D9C179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42230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1531641" y="5114925"/>
            <a:ext cx="3178812" cy="993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6"/>
              </a:lnSpc>
            </a:pPr>
            <a:r>
              <a:rPr lang="en-US" sz="6655" b="1" spc="133">
                <a:solidFill>
                  <a:srgbClr val="D9C179"/>
                </a:solidFill>
                <a:latin typeface="Prompt Bold"/>
                <a:ea typeface="Prompt Bold"/>
                <a:cs typeface="Prompt Bold"/>
                <a:sym typeface="Prompt Bold"/>
              </a:rPr>
              <a:t>๒๕๖๘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E5E5E5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55542" y="7354085"/>
            <a:ext cx="24726857" cy="5559351"/>
          </a:xfrm>
          <a:custGeom>
            <a:avLst/>
            <a:gdLst/>
            <a:ahLst/>
            <a:cxnLst/>
            <a:rect l="l" t="t" r="r" b="b"/>
            <a:pathLst>
              <a:path w="24726857" h="5559351">
                <a:moveTo>
                  <a:pt x="0" y="0"/>
                </a:moveTo>
                <a:lnTo>
                  <a:pt x="24726857" y="0"/>
                </a:lnTo>
                <a:lnTo>
                  <a:pt x="24726857" y="5559351"/>
                </a:lnTo>
                <a:lnTo>
                  <a:pt x="0" y="555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0" y="3796973"/>
            <a:ext cx="10693328" cy="6336787"/>
          </a:xfrm>
          <a:custGeom>
            <a:avLst/>
            <a:gdLst/>
            <a:ahLst/>
            <a:cxnLst/>
            <a:rect l="l" t="t" r="r" b="b"/>
            <a:pathLst>
              <a:path w="10693328" h="6336787">
                <a:moveTo>
                  <a:pt x="10693328" y="0"/>
                </a:moveTo>
                <a:lnTo>
                  <a:pt x="0" y="0"/>
                </a:lnTo>
                <a:lnTo>
                  <a:pt x="0" y="6336787"/>
                </a:lnTo>
                <a:lnTo>
                  <a:pt x="10693328" y="6336787"/>
                </a:lnTo>
                <a:lnTo>
                  <a:pt x="106933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flipV="1">
            <a:off x="9007887" y="-19050"/>
            <a:ext cx="9299163" cy="5510615"/>
          </a:xfrm>
          <a:custGeom>
            <a:avLst/>
            <a:gdLst/>
            <a:ahLst/>
            <a:cxnLst/>
            <a:rect l="l" t="t" r="r" b="b"/>
            <a:pathLst>
              <a:path w="9299163" h="5510615">
                <a:moveTo>
                  <a:pt x="0" y="5510615"/>
                </a:moveTo>
                <a:lnTo>
                  <a:pt x="9299163" y="5510615"/>
                </a:lnTo>
                <a:lnTo>
                  <a:pt x="9299163" y="0"/>
                </a:lnTo>
                <a:lnTo>
                  <a:pt x="0" y="0"/>
                </a:lnTo>
                <a:lnTo>
                  <a:pt x="0" y="551061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523597" y="8219037"/>
            <a:ext cx="1380552" cy="1394336"/>
          </a:xfrm>
          <a:custGeom>
            <a:avLst/>
            <a:gdLst/>
            <a:ahLst/>
            <a:cxnLst/>
            <a:rect l="l" t="t" r="r" b="b"/>
            <a:pathLst>
              <a:path w="1380552" h="1394336">
                <a:moveTo>
                  <a:pt x="0" y="0"/>
                </a:moveTo>
                <a:lnTo>
                  <a:pt x="1380552" y="0"/>
                </a:lnTo>
                <a:lnTo>
                  <a:pt x="1380552" y="1394337"/>
                </a:lnTo>
                <a:lnTo>
                  <a:pt x="0" y="13943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27" r="-2327" b="-362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92617" y="9063038"/>
            <a:ext cx="3915113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E9E9E9"/>
                </a:solidFill>
                <a:latin typeface="Prompt"/>
                <a:ea typeface="Prompt"/>
                <a:cs typeface="Prompt"/>
                <a:sym typeface="Prompt"/>
              </a:rPr>
              <a:t>สำนักงานปศุสัตว์เขต ๔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903235" y="3978136"/>
            <a:ext cx="10848733" cy="272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250"/>
              </a:lnSpc>
              <a:spcBef>
                <a:spcPct val="0"/>
              </a:spcBef>
            </a:pPr>
            <a:r>
              <a:rPr lang="en-US" sz="15893" b="1">
                <a:solidFill>
                  <a:srgbClr val="2B3C56"/>
                </a:solidFill>
                <a:latin typeface="Dumondi Bold"/>
                <a:ea typeface="Dumondi Bold"/>
                <a:cs typeface="Dumondi Bold"/>
                <a:sym typeface="Dumondi Bold"/>
              </a:rPr>
              <a:t>ด้านพอเพียง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580597" cy="6580597"/>
          </a:xfrm>
          <a:custGeom>
            <a:avLst/>
            <a:gdLst/>
            <a:ahLst/>
            <a:cxnLst/>
            <a:rect l="l" t="t" r="r" b="b"/>
            <a:pathLst>
              <a:path w="6580597" h="6580597">
                <a:moveTo>
                  <a:pt x="0" y="0"/>
                </a:moveTo>
                <a:lnTo>
                  <a:pt x="6580597" y="0"/>
                </a:lnTo>
                <a:lnTo>
                  <a:pt x="6580597" y="6580597"/>
                </a:lnTo>
                <a:lnTo>
                  <a:pt x="0" y="6580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02760" y="4493703"/>
            <a:ext cx="4451901" cy="5362176"/>
          </a:xfrm>
          <a:custGeom>
            <a:avLst/>
            <a:gdLst/>
            <a:ahLst/>
            <a:cxnLst/>
            <a:rect l="l" t="t" r="r" b="b"/>
            <a:pathLst>
              <a:path w="4451901" h="5362176">
                <a:moveTo>
                  <a:pt x="0" y="0"/>
                </a:moveTo>
                <a:lnTo>
                  <a:pt x="4451901" y="0"/>
                </a:lnTo>
                <a:lnTo>
                  <a:pt x="4451901" y="5362177"/>
                </a:lnTo>
                <a:lnTo>
                  <a:pt x="0" y="5362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3" b="-31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735940" y="4493703"/>
            <a:ext cx="4408553" cy="5362176"/>
          </a:xfrm>
          <a:custGeom>
            <a:avLst/>
            <a:gdLst/>
            <a:ahLst/>
            <a:cxnLst/>
            <a:rect l="l" t="t" r="r" b="b"/>
            <a:pathLst>
              <a:path w="4408553" h="5362176">
                <a:moveTo>
                  <a:pt x="0" y="0"/>
                </a:moveTo>
                <a:lnTo>
                  <a:pt x="4408553" y="0"/>
                </a:lnTo>
                <a:lnTo>
                  <a:pt x="4408553" y="5362177"/>
                </a:lnTo>
                <a:lnTo>
                  <a:pt x="0" y="536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02760" y="4512753"/>
            <a:ext cx="4451901" cy="5343126"/>
          </a:xfrm>
          <a:custGeom>
            <a:avLst/>
            <a:gdLst/>
            <a:ahLst/>
            <a:cxnLst/>
            <a:rect l="l" t="t" r="r" b="b"/>
            <a:pathLst>
              <a:path w="4451901" h="5343126">
                <a:moveTo>
                  <a:pt x="0" y="0"/>
                </a:moveTo>
                <a:lnTo>
                  <a:pt x="4451901" y="0"/>
                </a:lnTo>
                <a:lnTo>
                  <a:pt x="4451901" y="5343127"/>
                </a:lnTo>
                <a:lnTo>
                  <a:pt x="0" y="5343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36" b="-1060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44000" y="-51844"/>
            <a:ext cx="8791427" cy="2206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31"/>
              </a:lnSpc>
              <a:spcBef>
                <a:spcPct val="0"/>
              </a:spcBef>
            </a:pPr>
            <a:r>
              <a:rPr lang="en-US" sz="12879" b="1">
                <a:solidFill>
                  <a:srgbClr val="2B3C56"/>
                </a:solidFill>
                <a:latin typeface="Dumondi Bold"/>
                <a:ea typeface="Dumondi Bold"/>
                <a:cs typeface="Dumondi Bold"/>
                <a:sym typeface="Dumondi Bold"/>
              </a:rPr>
              <a:t>ด้านพอเพียง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94662" y="2097516"/>
            <a:ext cx="16493338" cy="48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5"/>
              </a:lnSpc>
              <a:spcBef>
                <a:spcPct val="0"/>
              </a:spcBef>
            </a:pPr>
            <a:r>
              <a:rPr lang="en-US" sz="2832" spc="42">
                <a:solidFill>
                  <a:srgbClr val="906126"/>
                </a:solidFill>
                <a:latin typeface="Prompt"/>
                <a:ea typeface="Prompt"/>
                <a:cs typeface="Prompt"/>
                <a:sym typeface="Prompt"/>
              </a:rPr>
              <a:t>๑) โครงการ/กิจกรรม :</a:t>
            </a:r>
            <a:r>
              <a:rPr lang="en-US" sz="2832" spc="42">
                <a:solidFill>
                  <a:srgbClr val="3C4F75"/>
                </a:solidFill>
                <a:latin typeface="Prompt"/>
                <a:ea typeface="Prompt"/>
                <a:cs typeface="Prompt"/>
                <a:sym typeface="Prompt"/>
              </a:rPr>
              <a:t> การรณรงค์การลดใช้กระดาษและส่งเสริมการใช้เอกสารอิเล็กทรอนิกส์ในหน่วยงาน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60577" y="2725379"/>
            <a:ext cx="14155294" cy="1525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5"/>
              </a:lnSpc>
              <a:spcBef>
                <a:spcPct val="0"/>
              </a:spcBef>
            </a:pPr>
            <a:r>
              <a:rPr lang="en-US" sz="2932" spc="43">
                <a:solidFill>
                  <a:srgbClr val="906126"/>
                </a:solidFill>
                <a:latin typeface="Dumondi"/>
                <a:ea typeface="Dumondi"/>
                <a:cs typeface="Dumondi"/>
                <a:sym typeface="Dumondi"/>
              </a:rPr>
              <a:t>รายละเอียด </a:t>
            </a:r>
            <a:r>
              <a:rPr lang="en-US" sz="2932" spc="43">
                <a:solidFill>
                  <a:srgbClr val="A87C2D"/>
                </a:solidFill>
                <a:latin typeface="Dumondi"/>
                <a:ea typeface="Dumondi"/>
                <a:cs typeface="Dumondi"/>
                <a:sym typeface="Dumondi"/>
              </a:rPr>
              <a:t>: </a:t>
            </a:r>
            <a:r>
              <a:rPr lang="en-US" sz="2932" spc="43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สำนักงานปศุสัตว์เขต ๔ มีการประชาสัมพันธ์ผ่านช่องทางบอร์ดประชาสัมพันธ์ </a:t>
            </a:r>
          </a:p>
          <a:p>
            <a:pPr algn="l">
              <a:lnSpc>
                <a:spcPts val="4105"/>
              </a:lnSpc>
              <a:spcBef>
                <a:spcPct val="0"/>
              </a:spcBef>
            </a:pPr>
            <a:r>
              <a:rPr lang="en-US" sz="2932" spc="43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                    เพื่อให้บุคลากรของหน่วยงานมีจิตสำนึกที่ดี และปรับเปลี่ยนพฤติกรรม</a:t>
            </a:r>
          </a:p>
          <a:p>
            <a:pPr algn="l">
              <a:lnSpc>
                <a:spcPts val="4105"/>
              </a:lnSpc>
              <a:spcBef>
                <a:spcPct val="0"/>
              </a:spcBef>
            </a:pPr>
            <a:r>
              <a:rPr lang="en-US" sz="2932" spc="43">
                <a:solidFill>
                  <a:srgbClr val="3C4F75"/>
                </a:solidFill>
                <a:latin typeface="Dumondi"/>
                <a:ea typeface="Dumondi"/>
                <a:cs typeface="Dumondi"/>
                <a:sym typeface="Dumondi"/>
              </a:rPr>
              <a:t>                     ในการใช้ทรัพยากรให้เกิดประโยชน์สูงสุด และลดการใช้อย่างสิ้นเปลือง</a:t>
            </a:r>
          </a:p>
        </p:txBody>
      </p:sp>
      <p:sp>
        <p:nvSpPr>
          <p:cNvPr id="9" name="Freeform 9"/>
          <p:cNvSpPr/>
          <p:nvPr/>
        </p:nvSpPr>
        <p:spPr>
          <a:xfrm>
            <a:off x="10692592" y="4512753"/>
            <a:ext cx="4451901" cy="5343126"/>
          </a:xfrm>
          <a:custGeom>
            <a:avLst/>
            <a:gdLst/>
            <a:ahLst/>
            <a:cxnLst/>
            <a:rect l="l" t="t" r="r" b="b"/>
            <a:pathLst>
              <a:path w="4451901" h="5343126">
                <a:moveTo>
                  <a:pt x="0" y="0"/>
                </a:moveTo>
                <a:lnTo>
                  <a:pt x="4451901" y="0"/>
                </a:lnTo>
                <a:lnTo>
                  <a:pt x="4451901" y="5343127"/>
                </a:lnTo>
                <a:lnTo>
                  <a:pt x="0" y="5343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36" b="-10608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928</Words>
  <Application>Microsoft Office PowerPoint</Application>
  <PresentationFormat>กำหนดเอง</PresentationFormat>
  <Paragraphs>98</Paragraphs>
  <Slides>33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33</vt:i4>
      </vt:variant>
    </vt:vector>
  </HeadingPairs>
  <TitlesOfParts>
    <vt:vector size="46" baseType="lpstr">
      <vt:lpstr>Prompt</vt:lpstr>
      <vt:lpstr>Arial</vt:lpstr>
      <vt:lpstr>Dumondi Bold</vt:lpstr>
      <vt:lpstr>Banburi Bold</vt:lpstr>
      <vt:lpstr>Poppins Light</vt:lpstr>
      <vt:lpstr>Cloud Soft</vt:lpstr>
      <vt:lpstr>Dumondi</vt:lpstr>
      <vt:lpstr>Montserrat Bold</vt:lpstr>
      <vt:lpstr>Calibri</vt:lpstr>
      <vt:lpstr>Prompt Bold</vt:lpstr>
      <vt:lpstr>Prompt Semi-Bold</vt:lpstr>
      <vt:lpstr>Poppins Light Bold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สีน้ำเงิน สีทอง ทางการ โครงงาน บริษัท พรีเซนเทชั่น</dc:title>
  <cp:lastModifiedBy>USER</cp:lastModifiedBy>
  <cp:revision>4</cp:revision>
  <dcterms:created xsi:type="dcterms:W3CDTF">2006-08-16T00:00:00Z</dcterms:created>
  <dcterms:modified xsi:type="dcterms:W3CDTF">2025-04-21T08:50:45Z</dcterms:modified>
  <dc:identifier>DAGk3BU2WdE</dc:identifier>
</cp:coreProperties>
</file>